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60" r:id="rId2"/>
    <p:sldId id="261" r:id="rId3"/>
    <p:sldId id="262" r:id="rId4"/>
    <p:sldId id="263" r:id="rId5"/>
    <p:sldId id="264" r:id="rId6"/>
    <p:sldId id="256" r:id="rId7"/>
    <p:sldId id="265" r:id="rId8"/>
    <p:sldId id="266" r:id="rId9"/>
    <p:sldId id="267" r:id="rId10"/>
    <p:sldId id="268" r:id="rId11"/>
    <p:sldId id="269" r:id="rId12"/>
    <p:sldId id="270" r:id="rId13"/>
    <p:sldId id="257" r:id="rId14"/>
    <p:sldId id="271" r:id="rId15"/>
    <p:sldId id="272" r:id="rId16"/>
    <p:sldId id="273" r:id="rId17"/>
    <p:sldId id="274" r:id="rId18"/>
    <p:sldId id="275" r:id="rId19"/>
    <p:sldId id="276" r:id="rId20"/>
    <p:sldId id="258" r:id="rId21"/>
    <p:sldId id="277" r:id="rId22"/>
    <p:sldId id="278" r:id="rId23"/>
    <p:sldId id="279" r:id="rId24"/>
    <p:sldId id="280" r:id="rId25"/>
    <p:sldId id="281" r:id="rId26"/>
    <p:sldId id="282" r:id="rId27"/>
    <p:sldId id="259"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5780"/>
    <a:srgbClr val="0F000C"/>
    <a:srgbClr val="2D0022"/>
    <a:srgbClr val="0F000B"/>
    <a:srgbClr val="4F1247"/>
    <a:srgbClr val="E4669A"/>
    <a:srgbClr val="612B42"/>
    <a:srgbClr val="B64C7F"/>
    <a:srgbClr val="80355B"/>
    <a:srgbClr val="C065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7E02D-A00D-75AE-20CB-5C9C7F41FE8E}" v="8" dt="2020-10-08T03:23:59.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14" autoAdjust="0"/>
    <p:restoredTop sz="96327"/>
  </p:normalViewPr>
  <p:slideViewPr>
    <p:cSldViewPr snapToGrid="0" snapToObjects="1">
      <p:cViewPr varScale="1">
        <p:scale>
          <a:sx n="72" d="100"/>
          <a:sy n="72" d="100"/>
        </p:scale>
        <p:origin x="3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apattu A.M.S.P.B it17127356" userId="S::it17127356@my.sliit.lk::818e0118-5311-4b10-8aa6-bd6ff4d996fe" providerId="AD" clId="Web-{CBB7E02D-A00D-75AE-20CB-5C9C7F41FE8E}"/>
    <pc:docChg chg="modSld">
      <pc:chgData name="Atapattu A.M.S.P.B it17127356" userId="S::it17127356@my.sliit.lk::818e0118-5311-4b10-8aa6-bd6ff4d996fe" providerId="AD" clId="Web-{CBB7E02D-A00D-75AE-20CB-5C9C7F41FE8E}" dt="2020-10-08T03:23:59.474" v="7" actId="20577"/>
      <pc:docMkLst>
        <pc:docMk/>
      </pc:docMkLst>
      <pc:sldChg chg="modSp">
        <pc:chgData name="Atapattu A.M.S.P.B it17127356" userId="S::it17127356@my.sliit.lk::818e0118-5311-4b10-8aa6-bd6ff4d996fe" providerId="AD" clId="Web-{CBB7E02D-A00D-75AE-20CB-5C9C7F41FE8E}" dt="2020-10-08T03:23:59.474" v="6" actId="20577"/>
        <pc:sldMkLst>
          <pc:docMk/>
          <pc:sldMk cId="2968601956" sldId="260"/>
        </pc:sldMkLst>
        <pc:spChg chg="mod">
          <ac:chgData name="Atapattu A.M.S.P.B it17127356" userId="S::it17127356@my.sliit.lk::818e0118-5311-4b10-8aa6-bd6ff4d996fe" providerId="AD" clId="Web-{CBB7E02D-A00D-75AE-20CB-5C9C7F41FE8E}" dt="2020-10-08T03:23:59.474" v="6" actId="20577"/>
          <ac:spMkLst>
            <pc:docMk/>
            <pc:sldMk cId="2968601956" sldId="260"/>
            <ac:spMk id="12" creationId="{4CF359D4-E359-7245-86F3-F6F97EDF290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5448C-9EB5-EC43-AC9D-7069AA5F15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3BF414-A328-6441-A0A7-B330FA5B640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5E7F8-6FD8-E146-A174-6F3FF3E404E7}" type="datetimeFigureOut">
              <a:rPr lang="en-US" smtClean="0"/>
              <a:t>10/7/2020</a:t>
            </a:fld>
            <a:endParaRPr lang="en-US"/>
          </a:p>
        </p:txBody>
      </p:sp>
      <p:sp>
        <p:nvSpPr>
          <p:cNvPr id="4" name="Slide Image Placeholder 3">
            <a:extLst>
              <a:ext uri="{FF2B5EF4-FFF2-40B4-BE49-F238E27FC236}">
                <a16:creationId xmlns:a16="http://schemas.microsoft.com/office/drawing/2014/main" id="{3B7FDBE0-C3AD-094C-AF21-BD16DBA405E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A382D491-DA73-7945-895B-3582C593729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a:extLst>
              <a:ext uri="{FF2B5EF4-FFF2-40B4-BE49-F238E27FC236}">
                <a16:creationId xmlns:a16="http://schemas.microsoft.com/office/drawing/2014/main" id="{9C9B3671-613A-4A49-8F78-C44B1BD3FE4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13898CB4-8565-4046-98C4-89A281F6E6D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85551-8DC2-934C-8961-C8D3670CE3B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0027-6FC1-3A44-B125-7ADDA96769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2011FB1-99B2-F54B-BEA6-3F238284E5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0696994-F5DE-A944-9E74-3E25C4D9DC6F}"/>
              </a:ext>
            </a:extLst>
          </p:cNvPr>
          <p:cNvSpPr>
            <a:spLocks noGrp="1"/>
          </p:cNvSpPr>
          <p:nvPr>
            <p:ph type="dt" sz="half" idx="10"/>
          </p:nvPr>
        </p:nvSpPr>
        <p:spPr/>
        <p:txBody>
          <a:bodyPr/>
          <a:lstStyle/>
          <a:p>
            <a:fld id="{3E47C305-6AB9-6642-A542-F869A34867CC}" type="datetimeFigureOut">
              <a:rPr lang="en-US" smtClean="0"/>
              <a:t>10/7/2020</a:t>
            </a:fld>
            <a:endParaRPr lang="en-US"/>
          </a:p>
        </p:txBody>
      </p:sp>
      <p:sp>
        <p:nvSpPr>
          <p:cNvPr id="5" name="Footer Placeholder 4">
            <a:extLst>
              <a:ext uri="{FF2B5EF4-FFF2-40B4-BE49-F238E27FC236}">
                <a16:creationId xmlns:a16="http://schemas.microsoft.com/office/drawing/2014/main" id="{1FD36E5F-8FD8-3F4F-9F86-6DE8111D5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13F0DD-22A7-2D43-B88F-10A68615F7AA}"/>
              </a:ext>
            </a:extLst>
          </p:cNvPr>
          <p:cNvSpPr>
            <a:spLocks noGrp="1"/>
          </p:cNvSpPr>
          <p:nvPr>
            <p:ph type="sldNum" sz="quarter" idx="12"/>
          </p:nvPr>
        </p:nvSpPr>
        <p:spPr/>
        <p:txBody>
          <a:bodyPr/>
          <a:lstStyle/>
          <a:p>
            <a:fld id="{6A1683E5-F086-EC4C-B346-4B7C52DCE80B}" type="slidenum">
              <a:rPr lang="en-US" smtClean="0"/>
              <a:t>‹#›</a:t>
            </a:fld>
            <a:endParaRPr lang="en-US"/>
          </a:p>
        </p:txBody>
      </p:sp>
    </p:spTree>
    <p:extLst>
      <p:ext uri="{BB962C8B-B14F-4D97-AF65-F5344CB8AC3E}">
        <p14:creationId xmlns:p14="http://schemas.microsoft.com/office/powerpoint/2010/main" val="265569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89877-E041-CD4D-995D-5DCA78555EF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72A0D5E-7CCB-4D40-ADA1-0D53925A80C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18CFCC-438D-8B44-ACBA-E6E16071FA3D}"/>
              </a:ext>
            </a:extLst>
          </p:cNvPr>
          <p:cNvSpPr>
            <a:spLocks noGrp="1"/>
          </p:cNvSpPr>
          <p:nvPr>
            <p:ph type="dt" sz="half" idx="10"/>
          </p:nvPr>
        </p:nvSpPr>
        <p:spPr/>
        <p:txBody>
          <a:bodyPr/>
          <a:lstStyle/>
          <a:p>
            <a:fld id="{3E47C305-6AB9-6642-A542-F869A34867CC}" type="datetimeFigureOut">
              <a:rPr lang="en-US" smtClean="0"/>
              <a:t>10/7/2020</a:t>
            </a:fld>
            <a:endParaRPr lang="en-US"/>
          </a:p>
        </p:txBody>
      </p:sp>
      <p:sp>
        <p:nvSpPr>
          <p:cNvPr id="5" name="Footer Placeholder 4">
            <a:extLst>
              <a:ext uri="{FF2B5EF4-FFF2-40B4-BE49-F238E27FC236}">
                <a16:creationId xmlns:a16="http://schemas.microsoft.com/office/drawing/2014/main" id="{F7A31C06-C7BD-B748-8FC9-6CB03057E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8D5D1-0106-6F42-BD66-6C278182B6E6}"/>
              </a:ext>
            </a:extLst>
          </p:cNvPr>
          <p:cNvSpPr>
            <a:spLocks noGrp="1"/>
          </p:cNvSpPr>
          <p:nvPr>
            <p:ph type="sldNum" sz="quarter" idx="12"/>
          </p:nvPr>
        </p:nvSpPr>
        <p:spPr/>
        <p:txBody>
          <a:bodyPr/>
          <a:lstStyle/>
          <a:p>
            <a:fld id="{6A1683E5-F086-EC4C-B346-4B7C52DCE80B}" type="slidenum">
              <a:rPr lang="en-US" smtClean="0"/>
              <a:t>‹#›</a:t>
            </a:fld>
            <a:endParaRPr lang="en-US"/>
          </a:p>
        </p:txBody>
      </p:sp>
    </p:spTree>
    <p:extLst>
      <p:ext uri="{BB962C8B-B14F-4D97-AF65-F5344CB8AC3E}">
        <p14:creationId xmlns:p14="http://schemas.microsoft.com/office/powerpoint/2010/main" val="26966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DC3233-0F79-9F4C-B284-D42B0868399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A89116-785F-7147-9AE3-2113CF9DE15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3556DE-0628-EB4C-9141-DCC85663E637}"/>
              </a:ext>
            </a:extLst>
          </p:cNvPr>
          <p:cNvSpPr>
            <a:spLocks noGrp="1"/>
          </p:cNvSpPr>
          <p:nvPr>
            <p:ph type="dt" sz="half" idx="10"/>
          </p:nvPr>
        </p:nvSpPr>
        <p:spPr/>
        <p:txBody>
          <a:bodyPr/>
          <a:lstStyle/>
          <a:p>
            <a:fld id="{3E47C305-6AB9-6642-A542-F869A34867CC}" type="datetimeFigureOut">
              <a:rPr lang="en-US" smtClean="0"/>
              <a:t>10/7/2020</a:t>
            </a:fld>
            <a:endParaRPr lang="en-US"/>
          </a:p>
        </p:txBody>
      </p:sp>
      <p:sp>
        <p:nvSpPr>
          <p:cNvPr id="5" name="Footer Placeholder 4">
            <a:extLst>
              <a:ext uri="{FF2B5EF4-FFF2-40B4-BE49-F238E27FC236}">
                <a16:creationId xmlns:a16="http://schemas.microsoft.com/office/drawing/2014/main" id="{7709EB24-42CA-674B-AFEA-3371D82F3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9D0B0-C0D7-5F42-8292-A6137D2B0085}"/>
              </a:ext>
            </a:extLst>
          </p:cNvPr>
          <p:cNvSpPr>
            <a:spLocks noGrp="1"/>
          </p:cNvSpPr>
          <p:nvPr>
            <p:ph type="sldNum" sz="quarter" idx="12"/>
          </p:nvPr>
        </p:nvSpPr>
        <p:spPr/>
        <p:txBody>
          <a:bodyPr/>
          <a:lstStyle/>
          <a:p>
            <a:fld id="{6A1683E5-F086-EC4C-B346-4B7C52DCE80B}" type="slidenum">
              <a:rPr lang="en-US" smtClean="0"/>
              <a:t>‹#›</a:t>
            </a:fld>
            <a:endParaRPr lang="en-US"/>
          </a:p>
        </p:txBody>
      </p:sp>
    </p:spTree>
    <p:extLst>
      <p:ext uri="{BB962C8B-B14F-4D97-AF65-F5344CB8AC3E}">
        <p14:creationId xmlns:p14="http://schemas.microsoft.com/office/powerpoint/2010/main" val="366136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1509D-9D40-4D4C-B75D-60C9228881B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DEA6F2A-1375-B24F-BE44-4AABA500D21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C2748CC-4839-6E45-B505-765E3D27E842}"/>
              </a:ext>
            </a:extLst>
          </p:cNvPr>
          <p:cNvSpPr>
            <a:spLocks noGrp="1"/>
          </p:cNvSpPr>
          <p:nvPr>
            <p:ph type="dt" sz="half" idx="10"/>
          </p:nvPr>
        </p:nvSpPr>
        <p:spPr/>
        <p:txBody>
          <a:bodyPr/>
          <a:lstStyle/>
          <a:p>
            <a:fld id="{3E47C305-6AB9-6642-A542-F869A34867CC}" type="datetimeFigureOut">
              <a:rPr lang="en-US" smtClean="0"/>
              <a:t>10/7/2020</a:t>
            </a:fld>
            <a:endParaRPr lang="en-US"/>
          </a:p>
        </p:txBody>
      </p:sp>
      <p:sp>
        <p:nvSpPr>
          <p:cNvPr id="5" name="Footer Placeholder 4">
            <a:extLst>
              <a:ext uri="{FF2B5EF4-FFF2-40B4-BE49-F238E27FC236}">
                <a16:creationId xmlns:a16="http://schemas.microsoft.com/office/drawing/2014/main" id="{C3E1120D-EE48-4C4C-B1D2-136008422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FB531-41DC-4A41-9826-3E1D40F0917D}"/>
              </a:ext>
            </a:extLst>
          </p:cNvPr>
          <p:cNvSpPr>
            <a:spLocks noGrp="1"/>
          </p:cNvSpPr>
          <p:nvPr>
            <p:ph type="sldNum" sz="quarter" idx="12"/>
          </p:nvPr>
        </p:nvSpPr>
        <p:spPr/>
        <p:txBody>
          <a:bodyPr/>
          <a:lstStyle/>
          <a:p>
            <a:fld id="{6A1683E5-F086-EC4C-B346-4B7C52DCE80B}" type="slidenum">
              <a:rPr lang="en-US" smtClean="0"/>
              <a:t>‹#›</a:t>
            </a:fld>
            <a:endParaRPr lang="en-US"/>
          </a:p>
        </p:txBody>
      </p:sp>
    </p:spTree>
    <p:extLst>
      <p:ext uri="{BB962C8B-B14F-4D97-AF65-F5344CB8AC3E}">
        <p14:creationId xmlns:p14="http://schemas.microsoft.com/office/powerpoint/2010/main" val="61057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70DE-E8B3-684B-8968-5C28B25A69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D0B0F7C-1029-0A45-ADAC-C634C2C900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017A301-5E03-4044-8801-9437C2BE28CC}"/>
              </a:ext>
            </a:extLst>
          </p:cNvPr>
          <p:cNvSpPr>
            <a:spLocks noGrp="1"/>
          </p:cNvSpPr>
          <p:nvPr>
            <p:ph type="dt" sz="half" idx="10"/>
          </p:nvPr>
        </p:nvSpPr>
        <p:spPr/>
        <p:txBody>
          <a:bodyPr/>
          <a:lstStyle/>
          <a:p>
            <a:fld id="{3E47C305-6AB9-6642-A542-F869A34867CC}" type="datetimeFigureOut">
              <a:rPr lang="en-US" smtClean="0"/>
              <a:t>10/7/2020</a:t>
            </a:fld>
            <a:endParaRPr lang="en-US"/>
          </a:p>
        </p:txBody>
      </p:sp>
      <p:sp>
        <p:nvSpPr>
          <p:cNvPr id="5" name="Footer Placeholder 4">
            <a:extLst>
              <a:ext uri="{FF2B5EF4-FFF2-40B4-BE49-F238E27FC236}">
                <a16:creationId xmlns:a16="http://schemas.microsoft.com/office/drawing/2014/main" id="{48018FE8-E109-7B4E-8E39-BED294E94C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529415-CC07-7E4D-A5A6-C31A1971AAF9}"/>
              </a:ext>
            </a:extLst>
          </p:cNvPr>
          <p:cNvSpPr>
            <a:spLocks noGrp="1"/>
          </p:cNvSpPr>
          <p:nvPr>
            <p:ph type="sldNum" sz="quarter" idx="12"/>
          </p:nvPr>
        </p:nvSpPr>
        <p:spPr/>
        <p:txBody>
          <a:bodyPr/>
          <a:lstStyle/>
          <a:p>
            <a:fld id="{6A1683E5-F086-EC4C-B346-4B7C52DCE80B}" type="slidenum">
              <a:rPr lang="en-US" smtClean="0"/>
              <a:t>‹#›</a:t>
            </a:fld>
            <a:endParaRPr lang="en-US"/>
          </a:p>
        </p:txBody>
      </p:sp>
    </p:spTree>
    <p:extLst>
      <p:ext uri="{BB962C8B-B14F-4D97-AF65-F5344CB8AC3E}">
        <p14:creationId xmlns:p14="http://schemas.microsoft.com/office/powerpoint/2010/main" val="328562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91C7-E69C-7943-808D-A106275CFE1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D985C4B-11B0-DC40-89E2-7CAA0EA92E9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7F78DC7-9B06-FB40-A14A-1A26D760F92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674DA2A-93FE-7B4E-BECA-13E66364FB14}"/>
              </a:ext>
            </a:extLst>
          </p:cNvPr>
          <p:cNvSpPr>
            <a:spLocks noGrp="1"/>
          </p:cNvSpPr>
          <p:nvPr>
            <p:ph type="dt" sz="half" idx="10"/>
          </p:nvPr>
        </p:nvSpPr>
        <p:spPr/>
        <p:txBody>
          <a:bodyPr/>
          <a:lstStyle/>
          <a:p>
            <a:fld id="{3E47C305-6AB9-6642-A542-F869A34867CC}" type="datetimeFigureOut">
              <a:rPr lang="en-US" smtClean="0"/>
              <a:t>10/7/2020</a:t>
            </a:fld>
            <a:endParaRPr lang="en-US"/>
          </a:p>
        </p:txBody>
      </p:sp>
      <p:sp>
        <p:nvSpPr>
          <p:cNvPr id="6" name="Footer Placeholder 5">
            <a:extLst>
              <a:ext uri="{FF2B5EF4-FFF2-40B4-BE49-F238E27FC236}">
                <a16:creationId xmlns:a16="http://schemas.microsoft.com/office/drawing/2014/main" id="{025DC2C2-ADB0-4E46-B2A3-B9D37BDC0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06919-85B7-4345-B290-7F35F60F6E8C}"/>
              </a:ext>
            </a:extLst>
          </p:cNvPr>
          <p:cNvSpPr>
            <a:spLocks noGrp="1"/>
          </p:cNvSpPr>
          <p:nvPr>
            <p:ph type="sldNum" sz="quarter" idx="12"/>
          </p:nvPr>
        </p:nvSpPr>
        <p:spPr/>
        <p:txBody>
          <a:bodyPr/>
          <a:lstStyle/>
          <a:p>
            <a:fld id="{6A1683E5-F086-EC4C-B346-4B7C52DCE80B}" type="slidenum">
              <a:rPr lang="en-US" smtClean="0"/>
              <a:t>‹#›</a:t>
            </a:fld>
            <a:endParaRPr lang="en-US"/>
          </a:p>
        </p:txBody>
      </p:sp>
    </p:spTree>
    <p:extLst>
      <p:ext uri="{BB962C8B-B14F-4D97-AF65-F5344CB8AC3E}">
        <p14:creationId xmlns:p14="http://schemas.microsoft.com/office/powerpoint/2010/main" val="262004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255A-EAF0-5446-A627-862468ECD99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DB5FD3-65C5-DF4E-B71A-8C00D72CDE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157A587-3086-5743-94B1-EA941168C5B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2ADE35C-9763-BB47-B470-4FB269ACC5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224E678-441A-7148-8093-961D15B530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F9FE432-5966-8E44-996B-434FA30D1896}"/>
              </a:ext>
            </a:extLst>
          </p:cNvPr>
          <p:cNvSpPr>
            <a:spLocks noGrp="1"/>
          </p:cNvSpPr>
          <p:nvPr>
            <p:ph type="dt" sz="half" idx="10"/>
          </p:nvPr>
        </p:nvSpPr>
        <p:spPr/>
        <p:txBody>
          <a:bodyPr/>
          <a:lstStyle/>
          <a:p>
            <a:fld id="{3E47C305-6AB9-6642-A542-F869A34867CC}" type="datetimeFigureOut">
              <a:rPr lang="en-US" smtClean="0"/>
              <a:t>10/7/2020</a:t>
            </a:fld>
            <a:endParaRPr lang="en-US"/>
          </a:p>
        </p:txBody>
      </p:sp>
      <p:sp>
        <p:nvSpPr>
          <p:cNvPr id="8" name="Footer Placeholder 7">
            <a:extLst>
              <a:ext uri="{FF2B5EF4-FFF2-40B4-BE49-F238E27FC236}">
                <a16:creationId xmlns:a16="http://schemas.microsoft.com/office/drawing/2014/main" id="{451BA31F-6F3F-5041-8730-1BCA28C323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2F9599-9C52-7840-9890-3940093D4233}"/>
              </a:ext>
            </a:extLst>
          </p:cNvPr>
          <p:cNvSpPr>
            <a:spLocks noGrp="1"/>
          </p:cNvSpPr>
          <p:nvPr>
            <p:ph type="sldNum" sz="quarter" idx="12"/>
          </p:nvPr>
        </p:nvSpPr>
        <p:spPr/>
        <p:txBody>
          <a:bodyPr/>
          <a:lstStyle/>
          <a:p>
            <a:fld id="{6A1683E5-F086-EC4C-B346-4B7C52DCE80B}" type="slidenum">
              <a:rPr lang="en-US" smtClean="0"/>
              <a:t>‹#›</a:t>
            </a:fld>
            <a:endParaRPr lang="en-US"/>
          </a:p>
        </p:txBody>
      </p:sp>
    </p:spTree>
    <p:extLst>
      <p:ext uri="{BB962C8B-B14F-4D97-AF65-F5344CB8AC3E}">
        <p14:creationId xmlns:p14="http://schemas.microsoft.com/office/powerpoint/2010/main" val="123430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A08F-AAF6-C648-822A-0DDB1EB89D2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45A5A95-EF4B-3441-A79C-24A459D4B322}"/>
              </a:ext>
            </a:extLst>
          </p:cNvPr>
          <p:cNvSpPr>
            <a:spLocks noGrp="1"/>
          </p:cNvSpPr>
          <p:nvPr>
            <p:ph type="dt" sz="half" idx="10"/>
          </p:nvPr>
        </p:nvSpPr>
        <p:spPr/>
        <p:txBody>
          <a:bodyPr/>
          <a:lstStyle/>
          <a:p>
            <a:fld id="{3E47C305-6AB9-6642-A542-F869A34867CC}" type="datetimeFigureOut">
              <a:rPr lang="en-US" smtClean="0"/>
              <a:t>10/7/2020</a:t>
            </a:fld>
            <a:endParaRPr lang="en-US"/>
          </a:p>
        </p:txBody>
      </p:sp>
      <p:sp>
        <p:nvSpPr>
          <p:cNvPr id="4" name="Footer Placeholder 3">
            <a:extLst>
              <a:ext uri="{FF2B5EF4-FFF2-40B4-BE49-F238E27FC236}">
                <a16:creationId xmlns:a16="http://schemas.microsoft.com/office/drawing/2014/main" id="{9445DEF8-B744-4E43-BB37-21AFA35C57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E58E19-945D-2F48-85A3-7ADB424F638E}"/>
              </a:ext>
            </a:extLst>
          </p:cNvPr>
          <p:cNvSpPr>
            <a:spLocks noGrp="1"/>
          </p:cNvSpPr>
          <p:nvPr>
            <p:ph type="sldNum" sz="quarter" idx="12"/>
          </p:nvPr>
        </p:nvSpPr>
        <p:spPr/>
        <p:txBody>
          <a:bodyPr/>
          <a:lstStyle/>
          <a:p>
            <a:fld id="{6A1683E5-F086-EC4C-B346-4B7C52DCE80B}" type="slidenum">
              <a:rPr lang="en-US" smtClean="0"/>
              <a:t>‹#›</a:t>
            </a:fld>
            <a:endParaRPr lang="en-US"/>
          </a:p>
        </p:txBody>
      </p:sp>
    </p:spTree>
    <p:extLst>
      <p:ext uri="{BB962C8B-B14F-4D97-AF65-F5344CB8AC3E}">
        <p14:creationId xmlns:p14="http://schemas.microsoft.com/office/powerpoint/2010/main" val="400783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E92FAF-9CA5-1F4F-A2AB-7647323D1395}"/>
              </a:ext>
            </a:extLst>
          </p:cNvPr>
          <p:cNvSpPr>
            <a:spLocks noGrp="1"/>
          </p:cNvSpPr>
          <p:nvPr>
            <p:ph type="dt" sz="half" idx="10"/>
          </p:nvPr>
        </p:nvSpPr>
        <p:spPr/>
        <p:txBody>
          <a:bodyPr/>
          <a:lstStyle/>
          <a:p>
            <a:fld id="{3E47C305-6AB9-6642-A542-F869A34867CC}" type="datetimeFigureOut">
              <a:rPr lang="en-US" smtClean="0"/>
              <a:t>10/7/2020</a:t>
            </a:fld>
            <a:endParaRPr lang="en-US"/>
          </a:p>
        </p:txBody>
      </p:sp>
      <p:sp>
        <p:nvSpPr>
          <p:cNvPr id="3" name="Footer Placeholder 2">
            <a:extLst>
              <a:ext uri="{FF2B5EF4-FFF2-40B4-BE49-F238E27FC236}">
                <a16:creationId xmlns:a16="http://schemas.microsoft.com/office/drawing/2014/main" id="{7C356ACF-5A46-F440-8740-7ED914640B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0B959B-EA44-E34F-AB2E-CDF6DE37256A}"/>
              </a:ext>
            </a:extLst>
          </p:cNvPr>
          <p:cNvSpPr>
            <a:spLocks noGrp="1"/>
          </p:cNvSpPr>
          <p:nvPr>
            <p:ph type="sldNum" sz="quarter" idx="12"/>
          </p:nvPr>
        </p:nvSpPr>
        <p:spPr/>
        <p:txBody>
          <a:bodyPr/>
          <a:lstStyle/>
          <a:p>
            <a:fld id="{6A1683E5-F086-EC4C-B346-4B7C52DCE80B}" type="slidenum">
              <a:rPr lang="en-US" smtClean="0"/>
              <a:t>‹#›</a:t>
            </a:fld>
            <a:endParaRPr lang="en-US"/>
          </a:p>
        </p:txBody>
      </p:sp>
    </p:spTree>
    <p:extLst>
      <p:ext uri="{BB962C8B-B14F-4D97-AF65-F5344CB8AC3E}">
        <p14:creationId xmlns:p14="http://schemas.microsoft.com/office/powerpoint/2010/main" val="278129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E374-F4A4-3340-9C4D-F35DA4C34FA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F1D5AC-1F77-3A47-8C2F-E61B01924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E91B15E-07FF-9B4B-AA76-7B7D19048A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B7B950-FD85-734F-B55D-5D2E9F21BC54}"/>
              </a:ext>
            </a:extLst>
          </p:cNvPr>
          <p:cNvSpPr>
            <a:spLocks noGrp="1"/>
          </p:cNvSpPr>
          <p:nvPr>
            <p:ph type="dt" sz="half" idx="10"/>
          </p:nvPr>
        </p:nvSpPr>
        <p:spPr/>
        <p:txBody>
          <a:bodyPr/>
          <a:lstStyle/>
          <a:p>
            <a:fld id="{3E47C305-6AB9-6642-A542-F869A34867CC}" type="datetimeFigureOut">
              <a:rPr lang="en-US" smtClean="0"/>
              <a:t>10/7/2020</a:t>
            </a:fld>
            <a:endParaRPr lang="en-US"/>
          </a:p>
        </p:txBody>
      </p:sp>
      <p:sp>
        <p:nvSpPr>
          <p:cNvPr id="6" name="Footer Placeholder 5">
            <a:extLst>
              <a:ext uri="{FF2B5EF4-FFF2-40B4-BE49-F238E27FC236}">
                <a16:creationId xmlns:a16="http://schemas.microsoft.com/office/drawing/2014/main" id="{F90E23F0-D9E7-E24C-B2C3-D80F14286E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1AF247-F80F-6947-A58B-DECF602C15C8}"/>
              </a:ext>
            </a:extLst>
          </p:cNvPr>
          <p:cNvSpPr>
            <a:spLocks noGrp="1"/>
          </p:cNvSpPr>
          <p:nvPr>
            <p:ph type="sldNum" sz="quarter" idx="12"/>
          </p:nvPr>
        </p:nvSpPr>
        <p:spPr/>
        <p:txBody>
          <a:bodyPr/>
          <a:lstStyle/>
          <a:p>
            <a:fld id="{6A1683E5-F086-EC4C-B346-4B7C52DCE80B}" type="slidenum">
              <a:rPr lang="en-US" smtClean="0"/>
              <a:t>‹#›</a:t>
            </a:fld>
            <a:endParaRPr lang="en-US"/>
          </a:p>
        </p:txBody>
      </p:sp>
    </p:spTree>
    <p:extLst>
      <p:ext uri="{BB962C8B-B14F-4D97-AF65-F5344CB8AC3E}">
        <p14:creationId xmlns:p14="http://schemas.microsoft.com/office/powerpoint/2010/main" val="31643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3D77-AEF7-5A4F-8FF9-D579AD4D68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F5A8209-079C-4448-955D-F9832535AC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B24C6A-A47E-3F4D-A8A6-80A1BC2CF9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A407CB-BEF2-C140-AB03-3CAE9E3DDAC6}"/>
              </a:ext>
            </a:extLst>
          </p:cNvPr>
          <p:cNvSpPr>
            <a:spLocks noGrp="1"/>
          </p:cNvSpPr>
          <p:nvPr>
            <p:ph type="dt" sz="half" idx="10"/>
          </p:nvPr>
        </p:nvSpPr>
        <p:spPr/>
        <p:txBody>
          <a:bodyPr/>
          <a:lstStyle/>
          <a:p>
            <a:fld id="{3E47C305-6AB9-6642-A542-F869A34867CC}" type="datetimeFigureOut">
              <a:rPr lang="en-US" smtClean="0"/>
              <a:t>10/7/2020</a:t>
            </a:fld>
            <a:endParaRPr lang="en-US"/>
          </a:p>
        </p:txBody>
      </p:sp>
      <p:sp>
        <p:nvSpPr>
          <p:cNvPr id="6" name="Footer Placeholder 5">
            <a:extLst>
              <a:ext uri="{FF2B5EF4-FFF2-40B4-BE49-F238E27FC236}">
                <a16:creationId xmlns:a16="http://schemas.microsoft.com/office/drawing/2014/main" id="{7A6EF871-4F55-AD4E-9321-60C1722E8F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989C21-93A4-B54B-B928-A93F627972D2}"/>
              </a:ext>
            </a:extLst>
          </p:cNvPr>
          <p:cNvSpPr>
            <a:spLocks noGrp="1"/>
          </p:cNvSpPr>
          <p:nvPr>
            <p:ph type="sldNum" sz="quarter" idx="12"/>
          </p:nvPr>
        </p:nvSpPr>
        <p:spPr/>
        <p:txBody>
          <a:bodyPr/>
          <a:lstStyle/>
          <a:p>
            <a:fld id="{6A1683E5-F086-EC4C-B346-4B7C52DCE80B}" type="slidenum">
              <a:rPr lang="en-US" smtClean="0"/>
              <a:t>‹#›</a:t>
            </a:fld>
            <a:endParaRPr lang="en-US"/>
          </a:p>
        </p:txBody>
      </p:sp>
    </p:spTree>
    <p:extLst>
      <p:ext uri="{BB962C8B-B14F-4D97-AF65-F5344CB8AC3E}">
        <p14:creationId xmlns:p14="http://schemas.microsoft.com/office/powerpoint/2010/main" val="137508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71B529-B5B7-D744-81A7-3EC461698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A702D74-5188-2D42-A98C-E795C1C976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9876B9-5AF6-1741-88BD-84E0B174D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7C305-6AB9-6642-A542-F869A34867CC}" type="datetimeFigureOut">
              <a:rPr lang="en-US" smtClean="0"/>
              <a:t>10/7/2020</a:t>
            </a:fld>
            <a:endParaRPr lang="en-US"/>
          </a:p>
        </p:txBody>
      </p:sp>
      <p:sp>
        <p:nvSpPr>
          <p:cNvPr id="5" name="Footer Placeholder 4">
            <a:extLst>
              <a:ext uri="{FF2B5EF4-FFF2-40B4-BE49-F238E27FC236}">
                <a16:creationId xmlns:a16="http://schemas.microsoft.com/office/drawing/2014/main" id="{8A4D9D9C-A475-DF40-AB2B-DE433B952A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4F67D2-AFE1-754A-83AB-D1BBEC406A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1683E5-F086-EC4C-B346-4B7C52DCE80B}" type="slidenum">
              <a:rPr lang="en-US" smtClean="0"/>
              <a:t>‹#›</a:t>
            </a:fld>
            <a:endParaRPr lang="en-US"/>
          </a:p>
        </p:txBody>
      </p:sp>
    </p:spTree>
    <p:extLst>
      <p:ext uri="{BB962C8B-B14F-4D97-AF65-F5344CB8AC3E}">
        <p14:creationId xmlns:p14="http://schemas.microsoft.com/office/powerpoint/2010/main" val="462236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tiff"/><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tiff"/><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tiff"/><Relationship Id="rId4" Type="http://schemas.openxmlformats.org/officeDocument/2006/relationships/image" Target="../media/image4.tiff"/></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tiff"/><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25.png"/><Relationship Id="rId3" Type="http://schemas.microsoft.com/office/2007/relationships/hdphoto" Target="../media/hdphoto8.wdp"/><Relationship Id="rId7" Type="http://schemas.openxmlformats.org/officeDocument/2006/relationships/image" Target="../media/image16.png"/><Relationship Id="rId12" Type="http://schemas.openxmlformats.org/officeDocument/2006/relationships/image" Target="../media/image5.tiff"/><Relationship Id="rId2" Type="http://schemas.openxmlformats.org/officeDocument/2006/relationships/image" Target="../media/image15.png"/><Relationship Id="rId1" Type="http://schemas.openxmlformats.org/officeDocument/2006/relationships/slideLayout" Target="../slideLayouts/slideLayout1.xml"/><Relationship Id="rId6" Type="http://schemas.microsoft.com/office/2007/relationships/hdphoto" Target="../media/hdphoto9.wdp"/><Relationship Id="rId11" Type="http://schemas.openxmlformats.org/officeDocument/2006/relationships/image" Target="../media/image4.tiff"/><Relationship Id="rId5" Type="http://schemas.microsoft.com/office/2007/relationships/hdphoto" Target="../media/hdphoto12.wdp"/><Relationship Id="rId10" Type="http://schemas.microsoft.com/office/2007/relationships/hdphoto" Target="../media/hdphoto14.wdp"/><Relationship Id="rId4" Type="http://schemas.openxmlformats.org/officeDocument/2006/relationships/image" Target="../media/image11.png"/><Relationship Id="rId9" Type="http://schemas.openxmlformats.org/officeDocument/2006/relationships/image" Target="../media/image3.png"/><Relationship Id="rId1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5.tiff"/><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tiff"/><Relationship Id="rId4" Type="http://schemas.openxmlformats.org/officeDocument/2006/relationships/image" Target="../media/image4.tiff"/></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5.tiff"/><Relationship Id="rId4" Type="http://schemas.openxmlformats.org/officeDocument/2006/relationships/image" Target="../media/image4.tiff"/></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tiff"/><Relationship Id="rId4" Type="http://schemas.openxmlformats.org/officeDocument/2006/relationships/image" Target="../media/image4.tiff"/></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5.tiff"/><Relationship Id="rId4" Type="http://schemas.openxmlformats.org/officeDocument/2006/relationships/image" Target="../media/image4.tiff"/></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tiff"/><Relationship Id="rId4" Type="http://schemas.openxmlformats.org/officeDocument/2006/relationships/image" Target="../media/image4.tiff"/></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4.wdp"/><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5.tiff"/><Relationship Id="rId5" Type="http://schemas.openxmlformats.org/officeDocument/2006/relationships/image" Target="../media/image8.png"/><Relationship Id="rId10" Type="http://schemas.openxmlformats.org/officeDocument/2006/relationships/image" Target="../media/image4.tiff"/><Relationship Id="rId4" Type="http://schemas.openxmlformats.org/officeDocument/2006/relationships/image" Target="../media/image7.png"/><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8" Type="http://schemas.microsoft.com/office/2007/relationships/hdphoto" Target="../media/hdphoto18.wdp"/><Relationship Id="rId13" Type="http://schemas.openxmlformats.org/officeDocument/2006/relationships/image" Target="../media/image32.png"/><Relationship Id="rId3" Type="http://schemas.microsoft.com/office/2007/relationships/hdphoto" Target="../media/hdphoto15.wdp"/><Relationship Id="rId7" Type="http://schemas.openxmlformats.org/officeDocument/2006/relationships/image" Target="../media/image16.png"/><Relationship Id="rId12" Type="http://schemas.openxmlformats.org/officeDocument/2006/relationships/image" Target="../media/image5.tiff"/><Relationship Id="rId2" Type="http://schemas.openxmlformats.org/officeDocument/2006/relationships/image" Target="../media/image15.png"/><Relationship Id="rId1" Type="http://schemas.openxmlformats.org/officeDocument/2006/relationships/slideLayout" Target="../slideLayouts/slideLayout1.xml"/><Relationship Id="rId6" Type="http://schemas.microsoft.com/office/2007/relationships/hdphoto" Target="../media/hdphoto17.wdp"/><Relationship Id="rId11" Type="http://schemas.openxmlformats.org/officeDocument/2006/relationships/image" Target="../media/image4.tiff"/><Relationship Id="rId5" Type="http://schemas.microsoft.com/office/2007/relationships/hdphoto" Target="../media/hdphoto16.wdp"/><Relationship Id="rId10" Type="http://schemas.microsoft.com/office/2007/relationships/hdphoto" Target="../media/hdphoto19.wdp"/><Relationship Id="rId4" Type="http://schemas.openxmlformats.org/officeDocument/2006/relationships/image" Target="../media/image11.png"/><Relationship Id="rId9" Type="http://schemas.openxmlformats.org/officeDocument/2006/relationships/image" Target="../media/image3.png"/><Relationship Id="rId1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5.tiff"/><Relationship Id="rId4" Type="http://schemas.openxmlformats.org/officeDocument/2006/relationships/image" Target="../media/image4.tiff"/></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5.tiff"/><Relationship Id="rId4" Type="http://schemas.openxmlformats.org/officeDocument/2006/relationships/image" Target="../media/image4.tiff"/></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5.tiff"/><Relationship Id="rId4" Type="http://schemas.openxmlformats.org/officeDocument/2006/relationships/image" Target="../media/image4.tiff"/></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tiff"/><Relationship Id="rId4" Type="http://schemas.openxmlformats.org/officeDocument/2006/relationships/image" Target="../media/image4.tiff"/></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5.tiff"/><Relationship Id="rId4" Type="http://schemas.openxmlformats.org/officeDocument/2006/relationships/image" Target="../media/image4.tiff"/></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tiff"/><Relationship Id="rId4" Type="http://schemas.openxmlformats.org/officeDocument/2006/relationships/image" Target="../media/image4.tiff"/></Relationships>
</file>

<file path=ppt/slides/_rels/slide27.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9.png"/><Relationship Id="rId3" Type="http://schemas.microsoft.com/office/2007/relationships/hdphoto" Target="../media/hdphoto20.wdp"/><Relationship Id="rId7" Type="http://schemas.openxmlformats.org/officeDocument/2006/relationships/image" Target="../media/image16.png"/><Relationship Id="rId12" Type="http://schemas.openxmlformats.org/officeDocument/2006/relationships/image" Target="../media/image5.tiff"/><Relationship Id="rId2" Type="http://schemas.openxmlformats.org/officeDocument/2006/relationships/image" Target="../media/image15.png"/><Relationship Id="rId1" Type="http://schemas.openxmlformats.org/officeDocument/2006/relationships/slideLayout" Target="../slideLayouts/slideLayout1.xml"/><Relationship Id="rId6" Type="http://schemas.microsoft.com/office/2007/relationships/hdphoto" Target="../media/hdphoto22.wdp"/><Relationship Id="rId11" Type="http://schemas.openxmlformats.org/officeDocument/2006/relationships/image" Target="../media/image4.tiff"/><Relationship Id="rId5" Type="http://schemas.microsoft.com/office/2007/relationships/hdphoto" Target="../media/hdphoto21.wdp"/><Relationship Id="rId10" Type="http://schemas.microsoft.com/office/2007/relationships/hdphoto" Target="../media/hdphoto23.wdp"/><Relationship Id="rId4" Type="http://schemas.openxmlformats.org/officeDocument/2006/relationships/image" Target="../media/image11.png"/><Relationship Id="rId9" Type="http://schemas.openxmlformats.org/officeDocument/2006/relationships/image" Target="../media/image3.png"/><Relationship Id="rId1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tiff"/><Relationship Id="rId4" Type="http://schemas.openxmlformats.org/officeDocument/2006/relationships/image" Target="../media/image4.tiff"/></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7.png"/><Relationship Id="rId7" Type="http://schemas.microsoft.com/office/2007/relationships/hdphoto" Target="../media/hdphoto3.wdp"/><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6.wdp"/><Relationship Id="rId4" Type="http://schemas.openxmlformats.org/officeDocument/2006/relationships/image" Target="../media/image8.png"/><Relationship Id="rId9"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5.tiff"/><Relationship Id="rId4" Type="http://schemas.openxmlformats.org/officeDocument/2006/relationships/image" Target="../media/image4.tiff"/></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tiff"/><Relationship Id="rId4" Type="http://schemas.openxmlformats.org/officeDocument/2006/relationships/image" Target="../media/image4.tiff"/></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5.tiff"/><Relationship Id="rId4" Type="http://schemas.openxmlformats.org/officeDocument/2006/relationships/image" Target="../media/image4.tiff"/></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hyperlink" Target="https://doi.org/10.3390/s19051141"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tiff"/><Relationship Id="rId4" Type="http://schemas.openxmlformats.org/officeDocument/2006/relationships/image" Target="../media/image4.tiff"/></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png"/><Relationship Id="rId7" Type="http://schemas.microsoft.com/office/2007/relationships/hdphoto" Target="../media/hdphoto9.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5.tiff"/><Relationship Id="rId5" Type="http://schemas.openxmlformats.org/officeDocument/2006/relationships/image" Target="../media/image11.png"/><Relationship Id="rId10" Type="http://schemas.openxmlformats.org/officeDocument/2006/relationships/image" Target="../media/image4.tiff"/><Relationship Id="rId4" Type="http://schemas.microsoft.com/office/2007/relationships/hdphoto" Target="../media/hdphoto7.wdp"/><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image" Target="../media/image13.png"/><Relationship Id="rId7" Type="http://schemas.openxmlformats.org/officeDocument/2006/relationships/image" Target="../media/image4.tiff"/><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8.png"/><Relationship Id="rId3" Type="http://schemas.microsoft.com/office/2007/relationships/hdphoto" Target="../media/hdphoto8.wdp"/><Relationship Id="rId7" Type="http://schemas.microsoft.com/office/2007/relationships/hdphoto" Target="../media/hdphoto11.wdp"/><Relationship Id="rId12" Type="http://schemas.openxmlformats.org/officeDocument/2006/relationships/image" Target="../media/image17.jp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5.tiff"/><Relationship Id="rId5" Type="http://schemas.microsoft.com/office/2007/relationships/hdphoto" Target="../media/hdphoto10.wdp"/><Relationship Id="rId10" Type="http://schemas.openxmlformats.org/officeDocument/2006/relationships/image" Target="../media/image4.tiff"/><Relationship Id="rId4" Type="http://schemas.openxmlformats.org/officeDocument/2006/relationships/image" Target="../media/image11.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5.tiff"/><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tiff"/><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5.tiff"/><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building, city, street, filled&#10;&#10;Description automatically generated">
            <a:extLst>
              <a:ext uri="{FF2B5EF4-FFF2-40B4-BE49-F238E27FC236}">
                <a16:creationId xmlns:a16="http://schemas.microsoft.com/office/drawing/2014/main" id="{47DB88D6-80BC-8146-930D-037AF8934E84}"/>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684406"/>
          </a:xfrm>
          <a:prstGeom prst="rect">
            <a:avLst/>
          </a:prstGeom>
        </p:spPr>
      </p:pic>
      <p:sp>
        <p:nvSpPr>
          <p:cNvPr id="8" name="Rectangle 7">
            <a:extLst>
              <a:ext uri="{FF2B5EF4-FFF2-40B4-BE49-F238E27FC236}">
                <a16:creationId xmlns:a16="http://schemas.microsoft.com/office/drawing/2014/main" id="{D53616EA-6A0E-294E-994F-7FA0AD858C6C}"/>
              </a:ext>
            </a:extLst>
          </p:cNvPr>
          <p:cNvSpPr/>
          <p:nvPr/>
        </p:nvSpPr>
        <p:spPr>
          <a:xfrm>
            <a:off x="438873" y="1133061"/>
            <a:ext cx="5802902" cy="5551345"/>
          </a:xfrm>
          <a:prstGeom prst="rect">
            <a:avLst/>
          </a:prstGeom>
          <a:solidFill>
            <a:schemeClr val="dk1">
              <a:alpha val="8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41900AF-A045-F942-8D73-7E32CFD2DD9B}"/>
              </a:ext>
            </a:extLst>
          </p:cNvPr>
          <p:cNvSpPr/>
          <p:nvPr/>
        </p:nvSpPr>
        <p:spPr>
          <a:xfrm>
            <a:off x="438873" y="1133062"/>
            <a:ext cx="5802902" cy="2030268"/>
          </a:xfrm>
          <a:prstGeom prst="rect">
            <a:avLst/>
          </a:prstGeom>
          <a:solidFill>
            <a:schemeClr val="dk1">
              <a:alpha val="8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1" name="Picture 10" descr="A picture containing sitting, drawing, light&#10;&#10;Description automatically generated">
            <a:extLst>
              <a:ext uri="{FF2B5EF4-FFF2-40B4-BE49-F238E27FC236}">
                <a16:creationId xmlns:a16="http://schemas.microsoft.com/office/drawing/2014/main" id="{FFFCCDFE-F216-1645-BF44-73D6FC4DDF6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039478" y="1700456"/>
            <a:ext cx="4601691" cy="922388"/>
          </a:xfrm>
          <a:prstGeom prst="rect">
            <a:avLst/>
          </a:prstGeom>
        </p:spPr>
      </p:pic>
      <p:sp>
        <p:nvSpPr>
          <p:cNvPr id="12" name="Rectangle 11">
            <a:extLst>
              <a:ext uri="{FF2B5EF4-FFF2-40B4-BE49-F238E27FC236}">
                <a16:creationId xmlns:a16="http://schemas.microsoft.com/office/drawing/2014/main" id="{4CF359D4-E359-7245-86F3-F6F97EDF2908}"/>
              </a:ext>
            </a:extLst>
          </p:cNvPr>
          <p:cNvSpPr/>
          <p:nvPr/>
        </p:nvSpPr>
        <p:spPr>
          <a:xfrm>
            <a:off x="1047861" y="3564926"/>
            <a:ext cx="5070389" cy="2062103"/>
          </a:xfrm>
          <a:prstGeom prst="rect">
            <a:avLst/>
          </a:prstGeom>
        </p:spPr>
        <p:txBody>
          <a:bodyPr wrap="square" lIns="91440" tIns="45720" rIns="91440" bIns="45720" anchor="t">
            <a:spAutoFit/>
          </a:bodyPr>
          <a:lstStyle/>
          <a:p>
            <a:pPr algn="r"/>
            <a:r>
              <a:rPr lang="en-US" sz="3200" dirty="0">
                <a:solidFill>
                  <a:schemeClr val="bg1"/>
                </a:solidFill>
                <a:latin typeface="LEMON MILK"/>
              </a:rPr>
              <a:t>Centralized Hub </a:t>
            </a:r>
            <a:br>
              <a:rPr lang="en-US" sz="3200" dirty="0">
                <a:latin typeface="LEMON MILK" pitchFamily="2" charset="77"/>
              </a:rPr>
            </a:br>
            <a:r>
              <a:rPr lang="en-US" sz="3200" dirty="0">
                <a:solidFill>
                  <a:schemeClr val="bg1"/>
                </a:solidFill>
                <a:latin typeface="LEMON MILK"/>
              </a:rPr>
              <a:t>for Securing A</a:t>
            </a:r>
            <a:endParaRPr lang="en-US" dirty="0">
              <a:solidFill>
                <a:schemeClr val="bg1"/>
              </a:solidFill>
              <a:latin typeface="LEMON MILK"/>
            </a:endParaRPr>
          </a:p>
          <a:p>
            <a:pPr algn="r"/>
            <a:r>
              <a:rPr lang="en-US" sz="3200" dirty="0">
                <a:solidFill>
                  <a:schemeClr val="bg1"/>
                </a:solidFill>
                <a:latin typeface="LEMON MILK"/>
              </a:rPr>
              <a:t> Network of IoT</a:t>
            </a:r>
            <a:endParaRPr lang="en-US" dirty="0">
              <a:solidFill>
                <a:schemeClr val="bg1"/>
              </a:solidFill>
              <a:latin typeface="LEMON MILK"/>
            </a:endParaRPr>
          </a:p>
          <a:p>
            <a:pPr algn="r"/>
            <a:r>
              <a:rPr lang="en-US" sz="3200" dirty="0">
                <a:solidFill>
                  <a:schemeClr val="bg1"/>
                </a:solidFill>
                <a:latin typeface="LEMON MILK"/>
              </a:rPr>
              <a:t> Devices</a:t>
            </a:r>
            <a:endParaRPr lang="en-US">
              <a:solidFill>
                <a:schemeClr val="bg1"/>
              </a:solidFill>
              <a:latin typeface="LEMON MILK"/>
            </a:endParaRPr>
          </a:p>
        </p:txBody>
      </p:sp>
      <p:sp>
        <p:nvSpPr>
          <p:cNvPr id="14" name="Rectangle 13">
            <a:extLst>
              <a:ext uri="{FF2B5EF4-FFF2-40B4-BE49-F238E27FC236}">
                <a16:creationId xmlns:a16="http://schemas.microsoft.com/office/drawing/2014/main" id="{BF88B154-0CBD-454E-BCBD-03B3428637D6}"/>
              </a:ext>
            </a:extLst>
          </p:cNvPr>
          <p:cNvSpPr/>
          <p:nvPr/>
        </p:nvSpPr>
        <p:spPr>
          <a:xfrm>
            <a:off x="4892722" y="3244334"/>
            <a:ext cx="1180131" cy="369332"/>
          </a:xfrm>
          <a:prstGeom prst="rect">
            <a:avLst/>
          </a:prstGeom>
        </p:spPr>
        <p:txBody>
          <a:bodyPr wrap="none">
            <a:spAutoFit/>
          </a:bodyPr>
          <a:lstStyle/>
          <a:p>
            <a:r>
              <a:rPr lang="en-US" dirty="0">
                <a:solidFill>
                  <a:schemeClr val="bg1"/>
                </a:solidFill>
              </a:rPr>
              <a:t>2020 - 086</a:t>
            </a:r>
          </a:p>
        </p:txBody>
      </p:sp>
      <p:grpSp>
        <p:nvGrpSpPr>
          <p:cNvPr id="15" name="Group 14">
            <a:extLst>
              <a:ext uri="{FF2B5EF4-FFF2-40B4-BE49-F238E27FC236}">
                <a16:creationId xmlns:a16="http://schemas.microsoft.com/office/drawing/2014/main" id="{CB939635-9E61-A746-B338-C38A984D44BC}"/>
              </a:ext>
            </a:extLst>
          </p:cNvPr>
          <p:cNvGrpSpPr/>
          <p:nvPr/>
        </p:nvGrpSpPr>
        <p:grpSpPr>
          <a:xfrm>
            <a:off x="161426" y="6450904"/>
            <a:ext cx="1711215" cy="291684"/>
            <a:chOff x="280423" y="6469826"/>
            <a:chExt cx="1443097" cy="247710"/>
          </a:xfrm>
        </p:grpSpPr>
        <p:pic>
          <p:nvPicPr>
            <p:cNvPr id="16" name="Picture 15">
              <a:extLst>
                <a:ext uri="{FF2B5EF4-FFF2-40B4-BE49-F238E27FC236}">
                  <a16:creationId xmlns:a16="http://schemas.microsoft.com/office/drawing/2014/main" id="{AEC1A94D-2D4A-1F49-B32A-18D4E73C6A90}"/>
                </a:ext>
              </a:extLst>
            </p:cNvPr>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17" name="Picture 16">
              <a:extLst>
                <a:ext uri="{FF2B5EF4-FFF2-40B4-BE49-F238E27FC236}">
                  <a16:creationId xmlns:a16="http://schemas.microsoft.com/office/drawing/2014/main" id="{D5694384-D134-2848-8ED1-3E1D82EFF93A}"/>
                </a:ext>
              </a:extLst>
            </p:cNvPr>
            <p:cNvPicPr>
              <a:picLocks noChangeAspect="1"/>
            </p:cNvPicPr>
            <p:nvPr/>
          </p:nvPicPr>
          <p:blipFill>
            <a:blip r:embed="rId8"/>
            <a:stretch>
              <a:fillRect/>
            </a:stretch>
          </p:blipFill>
          <p:spPr>
            <a:xfrm>
              <a:off x="280423" y="6469826"/>
              <a:ext cx="187423" cy="233946"/>
            </a:xfrm>
            <a:prstGeom prst="rect">
              <a:avLst/>
            </a:prstGeom>
          </p:spPr>
        </p:pic>
        <p:pic>
          <p:nvPicPr>
            <p:cNvPr id="18" name="Picture 17">
              <a:extLst>
                <a:ext uri="{FF2B5EF4-FFF2-40B4-BE49-F238E27FC236}">
                  <a16:creationId xmlns:a16="http://schemas.microsoft.com/office/drawing/2014/main" id="{D637C378-EAA7-D243-8274-7C54ECB2531A}"/>
                </a:ext>
              </a:extLst>
            </p:cNvPr>
            <p:cNvPicPr>
              <a:picLocks noChangeAspect="1"/>
            </p:cNvPicPr>
            <p:nvPr/>
          </p:nvPicPr>
          <p:blipFill rotWithShape="1">
            <a:blip r:embed="rId9">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19" name="TextBox 18">
            <a:extLst>
              <a:ext uri="{FF2B5EF4-FFF2-40B4-BE49-F238E27FC236}">
                <a16:creationId xmlns:a16="http://schemas.microsoft.com/office/drawing/2014/main" id="{77397F40-920B-4D4F-81D4-A74E6CBAEE5F}"/>
              </a:ext>
            </a:extLst>
          </p:cNvPr>
          <p:cNvSpPr txBox="1"/>
          <p:nvPr/>
        </p:nvSpPr>
        <p:spPr>
          <a:xfrm>
            <a:off x="11653112" y="6315074"/>
            <a:ext cx="305522" cy="369332"/>
          </a:xfrm>
          <a:prstGeom prst="rect">
            <a:avLst/>
          </a:prstGeom>
          <a:noFill/>
        </p:spPr>
        <p:txBody>
          <a:bodyPr wrap="square" rtlCol="0">
            <a:spAutoFit/>
          </a:bodyPr>
          <a:lstStyle/>
          <a:p>
            <a:fld id="{0157B697-1F80-9145-A1F3-0BC7F2058E48}" type="slidenum">
              <a:rPr lang="en-US" smtClean="0">
                <a:solidFill>
                  <a:schemeClr val="bg1"/>
                </a:solidFill>
              </a:rPr>
              <a:t>1</a:t>
            </a:fld>
            <a:endParaRPr lang="en-US" dirty="0">
              <a:solidFill>
                <a:schemeClr val="bg1"/>
              </a:solidFill>
            </a:endParaRPr>
          </a:p>
        </p:txBody>
      </p:sp>
      <p:sp>
        <p:nvSpPr>
          <p:cNvPr id="20" name="TextBox 19">
            <a:extLst>
              <a:ext uri="{FF2B5EF4-FFF2-40B4-BE49-F238E27FC236}">
                <a16:creationId xmlns:a16="http://schemas.microsoft.com/office/drawing/2014/main" id="{4F224771-AD15-4048-AA65-F4A9C861E1A8}"/>
              </a:ext>
            </a:extLst>
          </p:cNvPr>
          <p:cNvSpPr txBox="1"/>
          <p:nvPr/>
        </p:nvSpPr>
        <p:spPr>
          <a:xfrm>
            <a:off x="9913121" y="6318250"/>
            <a:ext cx="1183706"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27" name="Rectangle 26">
            <a:extLst>
              <a:ext uri="{FF2B5EF4-FFF2-40B4-BE49-F238E27FC236}">
                <a16:creationId xmlns:a16="http://schemas.microsoft.com/office/drawing/2014/main" id="{6C3D87B7-2F03-004D-BB3D-61B9F75DD2D8}"/>
              </a:ext>
            </a:extLst>
          </p:cNvPr>
          <p:cNvSpPr/>
          <p:nvPr/>
        </p:nvSpPr>
        <p:spPr>
          <a:xfrm>
            <a:off x="3681749" y="5597278"/>
            <a:ext cx="2391104" cy="369332"/>
          </a:xfrm>
          <a:prstGeom prst="rect">
            <a:avLst/>
          </a:prstGeom>
        </p:spPr>
        <p:txBody>
          <a:bodyPr wrap="none">
            <a:spAutoFit/>
          </a:bodyPr>
          <a:lstStyle/>
          <a:p>
            <a:r>
              <a:rPr lang="en-US" dirty="0">
                <a:solidFill>
                  <a:schemeClr val="bg1"/>
                </a:solidFill>
              </a:rPr>
              <a:t>Progress Presentation 2</a:t>
            </a:r>
          </a:p>
        </p:txBody>
      </p:sp>
      <p:cxnSp>
        <p:nvCxnSpPr>
          <p:cNvPr id="29" name="Straight Connector 28">
            <a:extLst>
              <a:ext uri="{FF2B5EF4-FFF2-40B4-BE49-F238E27FC236}">
                <a16:creationId xmlns:a16="http://schemas.microsoft.com/office/drawing/2014/main" id="{F5BD0FC9-D81E-D34F-92BB-7E7C32E0C0F1}"/>
              </a:ext>
            </a:extLst>
          </p:cNvPr>
          <p:cNvCxnSpPr>
            <a:cxnSpLocks/>
          </p:cNvCxnSpPr>
          <p:nvPr/>
        </p:nvCxnSpPr>
        <p:spPr>
          <a:xfrm flipH="1">
            <a:off x="2026508" y="5819520"/>
            <a:ext cx="1643450" cy="0"/>
          </a:xfrm>
          <a:prstGeom prst="line">
            <a:avLst/>
          </a:prstGeom>
          <a:ln w="38100">
            <a:solidFill>
              <a:srgbClr val="BF90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60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0" name="Title 4">
            <a:extLst>
              <a:ext uri="{FF2B5EF4-FFF2-40B4-BE49-F238E27FC236}">
                <a16:creationId xmlns:a16="http://schemas.microsoft.com/office/drawing/2014/main" id="{27B5BCF2-53C8-6A45-A687-41D2BBEF4467}"/>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IT17009614 - A.M.I.S </a:t>
            </a:r>
            <a:r>
              <a:rPr lang="en-US" sz="1800" dirty="0" err="1">
                <a:solidFill>
                  <a:schemeClr val="bg1"/>
                </a:solidFill>
                <a:latin typeface="+mn-lt"/>
              </a:rPr>
              <a:t>Abeykoon</a:t>
            </a:r>
            <a:r>
              <a:rPr lang="en-US" sz="1800" dirty="0">
                <a:solidFill>
                  <a:schemeClr val="bg1"/>
                </a:solidFill>
                <a:latin typeface="+mn-lt"/>
              </a:rPr>
              <a:t>	2020-086</a:t>
            </a: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bg1"/>
                </a:solidFill>
                <a:latin typeface="LEMON MILK" pitchFamily="2" charset="77"/>
              </a:rPr>
              <a:t>METHODOLOGY AND SYSTEM DIAGRAM</a:t>
            </a:r>
          </a:p>
        </p:txBody>
      </p:sp>
      <p:sp>
        <p:nvSpPr>
          <p:cNvPr id="15" name="TextBox 14">
            <a:extLst>
              <a:ext uri="{FF2B5EF4-FFF2-40B4-BE49-F238E27FC236}">
                <a16:creationId xmlns:a16="http://schemas.microsoft.com/office/drawing/2014/main" id="{D32AD8EB-B5EA-024C-A56F-1518E0508EC5}"/>
              </a:ext>
            </a:extLst>
          </p:cNvPr>
          <p:cNvSpPr txBox="1"/>
          <p:nvPr/>
        </p:nvSpPr>
        <p:spPr>
          <a:xfrm>
            <a:off x="11501948" y="6315074"/>
            <a:ext cx="528626" cy="369332"/>
          </a:xfrm>
          <a:prstGeom prst="rect">
            <a:avLst/>
          </a:prstGeom>
          <a:noFill/>
        </p:spPr>
        <p:txBody>
          <a:bodyPr wrap="square" rtlCol="0">
            <a:spAutoFit/>
          </a:bodyPr>
          <a:lstStyle/>
          <a:p>
            <a:fld id="{0157B697-1F80-9145-A1F3-0BC7F2058E48}" type="slidenum">
              <a:rPr lang="en-US" smtClean="0">
                <a:solidFill>
                  <a:schemeClr val="bg1"/>
                </a:solidFill>
              </a:rPr>
              <a:t>10</a:t>
            </a:fld>
            <a:endParaRPr lang="en-US" dirty="0">
              <a:solidFill>
                <a:schemeClr val="bg1"/>
              </a:solidFill>
            </a:endParaRPr>
          </a:p>
        </p:txBody>
      </p:sp>
      <p:pic>
        <p:nvPicPr>
          <p:cNvPr id="3" name="Picture 2" descr="A picture containing computer&#10;&#10;Description automatically generated">
            <a:extLst>
              <a:ext uri="{FF2B5EF4-FFF2-40B4-BE49-F238E27FC236}">
                <a16:creationId xmlns:a16="http://schemas.microsoft.com/office/drawing/2014/main" id="{515E092C-19BC-4473-9549-62E904FF3C8F}"/>
              </a:ext>
            </a:extLst>
          </p:cNvPr>
          <p:cNvPicPr>
            <a:picLocks noChangeAspect="1"/>
          </p:cNvPicPr>
          <p:nvPr/>
        </p:nvPicPr>
        <p:blipFill>
          <a:blip r:embed="rId6"/>
          <a:stretch>
            <a:fillRect/>
          </a:stretch>
        </p:blipFill>
        <p:spPr>
          <a:xfrm>
            <a:off x="1485900" y="1462087"/>
            <a:ext cx="9220200" cy="3933825"/>
          </a:xfrm>
          <a:prstGeom prst="rect">
            <a:avLst/>
          </a:prstGeom>
          <a:solidFill>
            <a:schemeClr val="bg1">
              <a:lumMod val="95000"/>
            </a:schemeClr>
          </a:solidFill>
          <a:ln>
            <a:noFill/>
          </a:ln>
        </p:spPr>
      </p:pic>
    </p:spTree>
    <p:extLst>
      <p:ext uri="{BB962C8B-B14F-4D97-AF65-F5344CB8AC3E}">
        <p14:creationId xmlns:p14="http://schemas.microsoft.com/office/powerpoint/2010/main" val="412991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0" name="Title 4">
            <a:extLst>
              <a:ext uri="{FF2B5EF4-FFF2-40B4-BE49-F238E27FC236}">
                <a16:creationId xmlns:a16="http://schemas.microsoft.com/office/drawing/2014/main" id="{27B5BCF2-53C8-6A45-A687-41D2BBEF4467}"/>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IT17009614 - A.M.I.S </a:t>
            </a:r>
            <a:r>
              <a:rPr lang="en-US" sz="1800" dirty="0" err="1">
                <a:solidFill>
                  <a:schemeClr val="bg1"/>
                </a:solidFill>
                <a:latin typeface="+mn-lt"/>
              </a:rPr>
              <a:t>Abeykoon</a:t>
            </a:r>
            <a:r>
              <a:rPr lang="en-US" sz="1800" dirty="0">
                <a:solidFill>
                  <a:schemeClr val="bg1"/>
                </a:solidFill>
                <a:latin typeface="+mn-lt"/>
              </a:rPr>
              <a:t>	2020-086</a:t>
            </a: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a:solidFill>
                  <a:schemeClr val="bg1"/>
                </a:solidFill>
                <a:latin typeface="LEMON MILK" pitchFamily="2" charset="77"/>
              </a:rPr>
              <a:t>ACHIEVEMENTS</a:t>
            </a:r>
            <a:endParaRPr lang="en-US" sz="3200" dirty="0">
              <a:solidFill>
                <a:schemeClr val="bg1"/>
              </a:solidFill>
              <a:latin typeface="LEMON MILK" pitchFamily="2" charset="77"/>
            </a:endParaRPr>
          </a:p>
        </p:txBody>
      </p:sp>
      <p:pic>
        <p:nvPicPr>
          <p:cNvPr id="3" name="Picture 2" descr="A close up of a sign&#10;&#10;Description automatically generated">
            <a:extLst>
              <a:ext uri="{FF2B5EF4-FFF2-40B4-BE49-F238E27FC236}">
                <a16:creationId xmlns:a16="http://schemas.microsoft.com/office/drawing/2014/main" id="{122E935D-069C-2947-B86F-7F71A049CFBD}"/>
              </a:ext>
            </a:extLst>
          </p:cNvPr>
          <p:cNvPicPr>
            <a:picLocks noChangeAspect="1"/>
          </p:cNvPicPr>
          <p:nvPr/>
        </p:nvPicPr>
        <p:blipFill>
          <a:blip r:embed="rId6"/>
          <a:stretch>
            <a:fillRect/>
          </a:stretch>
        </p:blipFill>
        <p:spPr>
          <a:xfrm>
            <a:off x="10590093" y="-156754"/>
            <a:ext cx="2050869" cy="2050869"/>
          </a:xfrm>
          <a:prstGeom prst="rect">
            <a:avLst/>
          </a:prstGeom>
        </p:spPr>
      </p:pic>
      <p:sp>
        <p:nvSpPr>
          <p:cNvPr id="14" name="TextBox 13">
            <a:extLst>
              <a:ext uri="{FF2B5EF4-FFF2-40B4-BE49-F238E27FC236}">
                <a16:creationId xmlns:a16="http://schemas.microsoft.com/office/drawing/2014/main" id="{BBB93BE8-160A-FA4F-A0DE-43581CDFD1B7}"/>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11</a:t>
            </a:fld>
            <a:endParaRPr lang="en-US" dirty="0">
              <a:solidFill>
                <a:schemeClr val="bg1"/>
              </a:solidFill>
            </a:endParaRPr>
          </a:p>
        </p:txBody>
      </p:sp>
      <p:sp>
        <p:nvSpPr>
          <p:cNvPr id="15" name="Rectangle 14">
            <a:extLst>
              <a:ext uri="{FF2B5EF4-FFF2-40B4-BE49-F238E27FC236}">
                <a16:creationId xmlns:a16="http://schemas.microsoft.com/office/drawing/2014/main" id="{57F97B4A-9121-0340-A7EF-904ECCB08619}"/>
              </a:ext>
            </a:extLst>
          </p:cNvPr>
          <p:cNvSpPr/>
          <p:nvPr/>
        </p:nvSpPr>
        <p:spPr>
          <a:xfrm>
            <a:off x="930195" y="1690062"/>
            <a:ext cx="9944564" cy="400110"/>
          </a:xfrm>
          <a:prstGeom prst="rect">
            <a:avLst/>
          </a:prstGeom>
        </p:spPr>
        <p:txBody>
          <a:bodyPr wrap="square">
            <a:spAutoFit/>
          </a:bodyPr>
          <a:lstStyle/>
          <a:p>
            <a:pPr marL="285750" indent="-285750">
              <a:buFont typeface="Arial" panose="020B0604020202020204" pitchFamily="34" charset="0"/>
              <a:buChar char="•"/>
            </a:pPr>
            <a:endParaRPr lang="en-US" sz="2000" dirty="0">
              <a:solidFill>
                <a:schemeClr val="bg1"/>
              </a:solidFill>
            </a:endParaRPr>
          </a:p>
        </p:txBody>
      </p:sp>
      <p:sp>
        <p:nvSpPr>
          <p:cNvPr id="13" name="Rectangle 12">
            <a:extLst>
              <a:ext uri="{FF2B5EF4-FFF2-40B4-BE49-F238E27FC236}">
                <a16:creationId xmlns:a16="http://schemas.microsoft.com/office/drawing/2014/main" id="{6F5B99C7-5069-4883-8403-97A8B70AC9C2}"/>
              </a:ext>
            </a:extLst>
          </p:cNvPr>
          <p:cNvSpPr/>
          <p:nvPr/>
        </p:nvSpPr>
        <p:spPr>
          <a:xfrm>
            <a:off x="1872641" y="1773660"/>
            <a:ext cx="7232469" cy="3139321"/>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bg1"/>
                </a:solidFill>
              </a:rPr>
              <a:t>Implement a packet capture module</a:t>
            </a:r>
          </a:p>
          <a:p>
            <a:pPr marL="342900" indent="-342900">
              <a:buFont typeface="Arial" panose="020B0604020202020204" pitchFamily="34" charset="0"/>
              <a:buChar char="•"/>
            </a:pPr>
            <a:r>
              <a:rPr lang="en-US" sz="2200" dirty="0">
                <a:solidFill>
                  <a:schemeClr val="bg1"/>
                </a:solidFill>
              </a:rPr>
              <a:t>Prepare and clean the dataset for use.</a:t>
            </a:r>
          </a:p>
          <a:p>
            <a:pPr marL="342900" indent="-342900">
              <a:buFont typeface="Arial" panose="020B0604020202020204" pitchFamily="34" charset="0"/>
              <a:buChar char="•"/>
            </a:pPr>
            <a:r>
              <a:rPr lang="en-US" sz="2200" dirty="0">
                <a:solidFill>
                  <a:schemeClr val="bg1"/>
                </a:solidFill>
              </a:rPr>
              <a:t>Trained and tested the machine learning model for anomaly detection.</a:t>
            </a:r>
          </a:p>
          <a:p>
            <a:pPr marL="342900" indent="-342900">
              <a:buFont typeface="Arial" panose="020B0604020202020204" pitchFamily="34" charset="0"/>
              <a:buChar char="•"/>
            </a:pPr>
            <a:r>
              <a:rPr lang="en-US" sz="2200" dirty="0">
                <a:solidFill>
                  <a:schemeClr val="bg1"/>
                </a:solidFill>
              </a:rPr>
              <a:t>Create a method for blacklist IPs.</a:t>
            </a:r>
          </a:p>
          <a:p>
            <a:pPr marL="342900" indent="-342900">
              <a:buFont typeface="Arial" panose="020B0604020202020204" pitchFamily="34" charset="0"/>
              <a:buChar char="•"/>
            </a:pPr>
            <a:r>
              <a:rPr lang="en-US" sz="2200" dirty="0">
                <a:solidFill>
                  <a:schemeClr val="bg1"/>
                </a:solidFill>
              </a:rPr>
              <a:t>Deploy machine learning model in web environment and desktop environment.</a:t>
            </a:r>
          </a:p>
          <a:p>
            <a:pPr marL="342900" indent="-342900">
              <a:buFont typeface="Arial" panose="020B0604020202020204" pitchFamily="34" charset="0"/>
              <a:buChar char="•"/>
            </a:pPr>
            <a:r>
              <a:rPr lang="en-US" sz="2200" dirty="0">
                <a:solidFill>
                  <a:schemeClr val="bg1"/>
                </a:solidFill>
              </a:rPr>
              <a:t>Implement mechanism to create, view and maintain traffic logs.</a:t>
            </a:r>
          </a:p>
        </p:txBody>
      </p:sp>
    </p:spTree>
    <p:extLst>
      <p:ext uri="{BB962C8B-B14F-4D97-AF65-F5344CB8AC3E}">
        <p14:creationId xmlns:p14="http://schemas.microsoft.com/office/powerpoint/2010/main" val="75678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0" name="Title 4">
            <a:extLst>
              <a:ext uri="{FF2B5EF4-FFF2-40B4-BE49-F238E27FC236}">
                <a16:creationId xmlns:a16="http://schemas.microsoft.com/office/drawing/2014/main" id="{27B5BCF2-53C8-6A45-A687-41D2BBEF4467}"/>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IT17009614 - A.M.I.S </a:t>
            </a:r>
            <a:r>
              <a:rPr lang="en-US" sz="1800" dirty="0" err="1">
                <a:solidFill>
                  <a:schemeClr val="bg1"/>
                </a:solidFill>
                <a:latin typeface="+mn-lt"/>
              </a:rPr>
              <a:t>Abeykoon</a:t>
            </a:r>
            <a:r>
              <a:rPr lang="en-US" sz="1800" dirty="0">
                <a:solidFill>
                  <a:schemeClr val="bg1"/>
                </a:solidFill>
                <a:latin typeface="+mn-lt"/>
              </a:rPr>
              <a:t>	2020-086</a:t>
            </a: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bg1"/>
                </a:solidFill>
                <a:latin typeface="LEMON MILK" pitchFamily="2" charset="77"/>
              </a:rPr>
              <a:t>REFERENCES</a:t>
            </a:r>
          </a:p>
        </p:txBody>
      </p:sp>
      <p:pic>
        <p:nvPicPr>
          <p:cNvPr id="11" name="Picture 10" descr="A close up of a sign&#10;&#10;Description automatically generated">
            <a:extLst>
              <a:ext uri="{FF2B5EF4-FFF2-40B4-BE49-F238E27FC236}">
                <a16:creationId xmlns:a16="http://schemas.microsoft.com/office/drawing/2014/main" id="{32B85D13-8C61-0045-B175-1E8F55F84E27}"/>
              </a:ext>
            </a:extLst>
          </p:cNvPr>
          <p:cNvPicPr>
            <a:picLocks noChangeAspect="1"/>
          </p:cNvPicPr>
          <p:nvPr/>
        </p:nvPicPr>
        <p:blipFill>
          <a:blip r:embed="rId6"/>
          <a:stretch>
            <a:fillRect/>
          </a:stretch>
        </p:blipFill>
        <p:spPr>
          <a:xfrm>
            <a:off x="9966761" y="-250787"/>
            <a:ext cx="2674201" cy="2683328"/>
          </a:xfrm>
          <a:prstGeom prst="rect">
            <a:avLst/>
          </a:prstGeom>
        </p:spPr>
      </p:pic>
      <p:sp>
        <p:nvSpPr>
          <p:cNvPr id="13" name="TextBox 12">
            <a:extLst>
              <a:ext uri="{FF2B5EF4-FFF2-40B4-BE49-F238E27FC236}">
                <a16:creationId xmlns:a16="http://schemas.microsoft.com/office/drawing/2014/main" id="{6CE9B5F7-7E53-5046-8C8B-70E057ADB1A5}"/>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12</a:t>
            </a:fld>
            <a:endParaRPr lang="en-US" dirty="0">
              <a:solidFill>
                <a:schemeClr val="bg1"/>
              </a:solidFill>
            </a:endParaRPr>
          </a:p>
        </p:txBody>
      </p:sp>
      <p:sp>
        <p:nvSpPr>
          <p:cNvPr id="14" name="Rectangle 13">
            <a:extLst>
              <a:ext uri="{FF2B5EF4-FFF2-40B4-BE49-F238E27FC236}">
                <a16:creationId xmlns:a16="http://schemas.microsoft.com/office/drawing/2014/main" id="{73A0A3A8-9B75-FB48-A387-E0589D182D95}"/>
              </a:ext>
            </a:extLst>
          </p:cNvPr>
          <p:cNvSpPr/>
          <p:nvPr/>
        </p:nvSpPr>
        <p:spPr>
          <a:xfrm>
            <a:off x="1546447" y="2317670"/>
            <a:ext cx="9099106" cy="2222660"/>
          </a:xfrm>
          <a:prstGeom prst="rect">
            <a:avLst/>
          </a:prstGeom>
        </p:spPr>
        <p:txBody>
          <a:bodyPr wrap="square">
            <a:spAutoFit/>
          </a:bodyPr>
          <a:lstStyle/>
          <a:p>
            <a:pPr marL="406400" indent="-406400">
              <a:lnSpc>
                <a:spcPct val="150000"/>
              </a:lnSpc>
              <a:spcAft>
                <a:spcPts val="800"/>
              </a:spcAft>
            </a:pPr>
            <a:r>
              <a:rPr lang="en-US" dirty="0">
                <a:solidFill>
                  <a:schemeClr val="bg1"/>
                </a:solidFill>
                <a:latin typeface="Times New Roman" panose="02020603050405020304" pitchFamily="18" charset="0"/>
                <a:cs typeface="Times New Roman" panose="02020603050405020304" pitchFamily="18" charset="0"/>
              </a:rPr>
              <a:t>[1] 	E. </a:t>
            </a:r>
            <a:r>
              <a:rPr lang="en-US" dirty="0" err="1">
                <a:solidFill>
                  <a:schemeClr val="bg1"/>
                </a:solidFill>
                <a:latin typeface="Times New Roman" panose="02020603050405020304" pitchFamily="18" charset="0"/>
                <a:cs typeface="Times New Roman" panose="02020603050405020304" pitchFamily="18" charset="0"/>
              </a:rPr>
              <a:t>Bertino</a:t>
            </a:r>
            <a:r>
              <a:rPr lang="en-US" dirty="0">
                <a:solidFill>
                  <a:schemeClr val="bg1"/>
                </a:solidFill>
                <a:latin typeface="Times New Roman" panose="02020603050405020304" pitchFamily="18" charset="0"/>
                <a:cs typeface="Times New Roman" panose="02020603050405020304" pitchFamily="18" charset="0"/>
              </a:rPr>
              <a:t> and N. Islam, "Botnets and Internet of Things Security," in Computer, vol. 50, no. 2, pp. 76-79, Feb. 2017. [Accessed 22 02 2020]. </a:t>
            </a:r>
          </a:p>
          <a:p>
            <a:pPr marL="406400" indent="-406400">
              <a:lnSpc>
                <a:spcPct val="150000"/>
              </a:lnSpc>
              <a:spcAft>
                <a:spcPts val="800"/>
              </a:spcAft>
            </a:pPr>
            <a:r>
              <a:rPr lang="en-US" dirty="0">
                <a:solidFill>
                  <a:schemeClr val="bg1"/>
                </a:solidFill>
                <a:latin typeface="Times New Roman" panose="02020603050405020304" pitchFamily="18" charset="0"/>
                <a:cs typeface="Times New Roman" panose="02020603050405020304" pitchFamily="18" charset="0"/>
              </a:rPr>
              <a:t>[2] 	</a:t>
            </a:r>
            <a:r>
              <a:rPr lang="en-US" dirty="0" err="1">
                <a:solidFill>
                  <a:schemeClr val="bg1"/>
                </a:solidFill>
                <a:latin typeface="Times New Roman" panose="02020603050405020304" pitchFamily="18" charset="0"/>
                <a:cs typeface="Times New Roman" panose="02020603050405020304" pitchFamily="18" charset="0"/>
              </a:rPr>
              <a:t>Constantinos</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Kolias</a:t>
            </a:r>
            <a:r>
              <a:rPr lang="en-US" dirty="0">
                <a:solidFill>
                  <a:schemeClr val="bg1"/>
                </a:solidFill>
                <a:latin typeface="Times New Roman" panose="02020603050405020304" pitchFamily="18" charset="0"/>
                <a:cs typeface="Times New Roman" panose="02020603050405020304" pitchFamily="18" charset="0"/>
              </a:rPr>
              <a:t>, Georgios </a:t>
            </a:r>
            <a:r>
              <a:rPr lang="en-US" dirty="0" err="1">
                <a:solidFill>
                  <a:schemeClr val="bg1"/>
                </a:solidFill>
                <a:latin typeface="Times New Roman" panose="02020603050405020304" pitchFamily="18" charset="0"/>
                <a:cs typeface="Times New Roman" panose="02020603050405020304" pitchFamily="18" charset="0"/>
              </a:rPr>
              <a:t>Kambourakis</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Angelos</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Stavrou</a:t>
            </a:r>
            <a:r>
              <a:rPr lang="en-US" dirty="0">
                <a:solidFill>
                  <a:schemeClr val="bg1"/>
                </a:solidFill>
                <a:latin typeface="Times New Roman" panose="02020603050405020304" pitchFamily="18" charset="0"/>
                <a:cs typeface="Times New Roman" panose="02020603050405020304" pitchFamily="18" charset="0"/>
              </a:rPr>
              <a:t>, Jeffrey </a:t>
            </a:r>
            <a:r>
              <a:rPr lang="en-US" dirty="0" err="1">
                <a:solidFill>
                  <a:schemeClr val="bg1"/>
                </a:solidFill>
                <a:latin typeface="Times New Roman" panose="02020603050405020304" pitchFamily="18" charset="0"/>
                <a:cs typeface="Times New Roman" panose="02020603050405020304" pitchFamily="18" charset="0"/>
              </a:rPr>
              <a:t>Voas</a:t>
            </a:r>
            <a:r>
              <a:rPr lang="en-US" dirty="0">
                <a:solidFill>
                  <a:schemeClr val="bg1"/>
                </a:solidFill>
                <a:latin typeface="Times New Roman" panose="02020603050405020304" pitchFamily="18" charset="0"/>
                <a:cs typeface="Times New Roman" panose="02020603050405020304" pitchFamily="18" charset="0"/>
              </a:rPr>
              <a:t>, " DDoS in the IoT: </a:t>
            </a:r>
            <a:r>
              <a:rPr lang="en-US" dirty="0" err="1">
                <a:solidFill>
                  <a:schemeClr val="bg1"/>
                </a:solidFill>
                <a:latin typeface="Times New Roman" panose="02020603050405020304" pitchFamily="18" charset="0"/>
                <a:cs typeface="Times New Roman" panose="02020603050405020304" pitchFamily="18" charset="0"/>
              </a:rPr>
              <a:t>Mirai</a:t>
            </a:r>
            <a:r>
              <a:rPr lang="en-US" dirty="0">
                <a:solidFill>
                  <a:schemeClr val="bg1"/>
                </a:solidFill>
                <a:latin typeface="Times New Roman" panose="02020603050405020304" pitchFamily="18" charset="0"/>
                <a:cs typeface="Times New Roman" panose="02020603050405020304" pitchFamily="18" charset="0"/>
              </a:rPr>
              <a:t> and Other Botnets," in Computer, vol. 50, no. 7, Feb. 2017. [Accessed 22 02 2020]. </a:t>
            </a:r>
          </a:p>
        </p:txBody>
      </p:sp>
    </p:spTree>
    <p:extLst>
      <p:ext uri="{BB962C8B-B14F-4D97-AF65-F5344CB8AC3E}">
        <p14:creationId xmlns:p14="http://schemas.microsoft.com/office/powerpoint/2010/main" val="286382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011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0CE327-AB99-DC48-9ADC-B86F818B20E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443538" y="4467383"/>
            <a:ext cx="7885284" cy="4409071"/>
          </a:xfrm>
          <a:prstGeom prst="rect">
            <a:avLst/>
          </a:prstGeom>
        </p:spPr>
      </p:pic>
      <p:pic>
        <p:nvPicPr>
          <p:cNvPr id="5" name="Picture 4">
            <a:extLst>
              <a:ext uri="{FF2B5EF4-FFF2-40B4-BE49-F238E27FC236}">
                <a16:creationId xmlns:a16="http://schemas.microsoft.com/office/drawing/2014/main" id="{51972132-691C-2149-B8A4-C9D3E3D66EB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48" b="89820" l="3739" r="89900">
                        <a14:foregroundMark x1="42522" y1="47106" x2="30050" y2="34780"/>
                        <a14:foregroundMark x1="30050" y1="34780" x2="21540" y2="16018"/>
                        <a14:foregroundMark x1="21540" y1="16018" x2="18471" y2="5040"/>
                        <a14:foregroundMark x1="18471" y1="5040" x2="11858" y2="24152"/>
                        <a14:foregroundMark x1="11858" y1="24152" x2="9654" y2="34232"/>
                        <a14:foregroundMark x1="9654" y1="34232" x2="35519" y2="36876"/>
                        <a14:foregroundMark x1="35519" y1="36876" x2="35938" y2="37176"/>
                        <a14:foregroundMark x1="4548" y1="39271" x2="9096" y2="28244"/>
                        <a14:foregroundMark x1="38616" y1="36128" x2="43443" y2="46257"/>
                        <a14:foregroundMark x1="42773" y1="44561" x2="42494" y2="46557"/>
                        <a14:foregroundMark x1="43080" y1="45309" x2="42020" y2="46806"/>
                        <a14:foregroundMark x1="5273" y1="40719" x2="3739" y2="41966"/>
                        <a14:foregroundMark x1="14118" y1="10230" x2="16964" y2="1148"/>
                        <a14:foregroundMark x1="16964" y1="1148" x2="23772" y2="8084"/>
                        <a14:foregroundMark x1="42801" y1="44561" x2="44224" y2="47405"/>
                        <a14:foregroundMark x1="68248" y1="67365" x2="67634" y2="69810"/>
                      </a14:backgroundRemoval>
                    </a14:imgEffect>
                  </a14:imgLayer>
                </a14:imgProps>
              </a:ext>
            </a:extLst>
          </a:blip>
          <a:srcRect r="54817" b="24831"/>
          <a:stretch/>
        </p:blipFill>
        <p:spPr>
          <a:xfrm>
            <a:off x="-381988" y="-113101"/>
            <a:ext cx="3500586" cy="3256351"/>
          </a:xfrm>
          <a:prstGeom prst="rect">
            <a:avLst/>
          </a:prstGeom>
        </p:spPr>
      </p:pic>
      <p:pic>
        <p:nvPicPr>
          <p:cNvPr id="6" name="Picture 5">
            <a:extLst>
              <a:ext uri="{FF2B5EF4-FFF2-40B4-BE49-F238E27FC236}">
                <a16:creationId xmlns:a16="http://schemas.microsoft.com/office/drawing/2014/main" id="{79E33299-4F1F-2848-ABD3-9565E03B448F}"/>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1148" b="89820" l="3739" r="89900">
                        <a14:foregroundMark x1="42522" y1="47106" x2="30050" y2="34780"/>
                        <a14:foregroundMark x1="30050" y1="34780" x2="21540" y2="16018"/>
                        <a14:foregroundMark x1="21540" y1="16018" x2="18471" y2="5040"/>
                        <a14:foregroundMark x1="18471" y1="5040" x2="11858" y2="24152"/>
                        <a14:foregroundMark x1="11858" y1="24152" x2="9654" y2="34232"/>
                        <a14:foregroundMark x1="9654" y1="34232" x2="35519" y2="36876"/>
                        <a14:foregroundMark x1="35519" y1="36876" x2="35938" y2="37176"/>
                        <a14:foregroundMark x1="4548" y1="39271" x2="9096" y2="28244"/>
                        <a14:foregroundMark x1="38616" y1="36128" x2="43443" y2="46257"/>
                        <a14:foregroundMark x1="42773" y1="44561" x2="42494" y2="46557"/>
                        <a14:foregroundMark x1="43080" y1="45309" x2="42020" y2="46806"/>
                        <a14:foregroundMark x1="5273" y1="40719" x2="3739" y2="41966"/>
                        <a14:foregroundMark x1="14118" y1="10230" x2="16964" y2="1148"/>
                        <a14:foregroundMark x1="16964" y1="1148" x2="23772" y2="8084"/>
                        <a14:foregroundMark x1="42801" y1="44561" x2="44224" y2="47405"/>
                        <a14:foregroundMark x1="68248" y1="67365" x2="67634" y2="69810"/>
                      </a14:backgroundRemoval>
                    </a14:imgEffect>
                  </a14:imgLayer>
                </a14:imgProps>
              </a:ext>
            </a:extLst>
          </a:blip>
          <a:srcRect r="54817" b="24831"/>
          <a:stretch/>
        </p:blipFill>
        <p:spPr>
          <a:xfrm rot="7935683">
            <a:off x="1894415" y="5988677"/>
            <a:ext cx="2064033" cy="1920026"/>
          </a:xfrm>
          <a:prstGeom prst="rect">
            <a:avLst/>
          </a:prstGeom>
        </p:spPr>
      </p:pic>
      <p:pic>
        <p:nvPicPr>
          <p:cNvPr id="7" name="Picture 6">
            <a:extLst>
              <a:ext uri="{FF2B5EF4-FFF2-40B4-BE49-F238E27FC236}">
                <a16:creationId xmlns:a16="http://schemas.microsoft.com/office/drawing/2014/main" id="{99BE4A8E-93BC-4942-98BB-7BD040EED6F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99" b="89920" l="9989" r="89955">
                        <a14:foregroundMark x1="43806" y1="4840" x2="72321" y2="5140"/>
                        <a14:foregroundMark x1="72321" y1="5140" x2="79102" y2="5090"/>
                        <a14:foregroundMark x1="79102" y1="5090" x2="72377" y2="1297"/>
                        <a14:foregroundMark x1="47321" y1="5140" x2="47935" y2="499"/>
                        <a14:foregroundMark x1="47377" y1="5988" x2="42941" y2="6138"/>
                        <a14:foregroundMark x1="44559" y1="6138" x2="42773" y2="6138"/>
                        <a14:foregroundMark x1="44810" y1="6886" x2="43108" y2="7036"/>
                        <a14:backgroundMark x1="86775" y1="12874" x2="67746" y2="51846"/>
                        <a14:backgroundMark x1="67746" y1="51846" x2="62193" y2="43313"/>
                        <a14:backgroundMark x1="62193" y1="43313" x2="58036" y2="32385"/>
                        <a14:backgroundMark x1="58036" y1="32385" x2="80441" y2="14072"/>
                        <a14:backgroundMark x1="80441" y1="14072" x2="76563" y2="26497"/>
                        <a14:backgroundMark x1="76563" y1="26497" x2="71261" y2="35828"/>
                        <a14:backgroundMark x1="71261" y1="35828" x2="65095" y2="33283"/>
                        <a14:backgroundMark x1="65095" y1="33283" x2="60631" y2="17764"/>
                      </a14:backgroundRemoval>
                    </a14:imgEffect>
                  </a14:imgLayer>
                </a14:imgProps>
              </a:ext>
            </a:extLst>
          </a:blip>
          <a:stretch>
            <a:fillRect/>
          </a:stretch>
        </p:blipFill>
        <p:spPr>
          <a:xfrm>
            <a:off x="3425780" y="0"/>
            <a:ext cx="7018165" cy="3924219"/>
          </a:xfrm>
          <a:prstGeom prst="rect">
            <a:avLst/>
          </a:prstGeom>
        </p:spPr>
      </p:pic>
      <p:grpSp>
        <p:nvGrpSpPr>
          <p:cNvPr id="14" name="Group 13">
            <a:extLst>
              <a:ext uri="{FF2B5EF4-FFF2-40B4-BE49-F238E27FC236}">
                <a16:creationId xmlns:a16="http://schemas.microsoft.com/office/drawing/2014/main" id="{FBCFE9EF-0D38-C544-A450-6CE8A97270B3}"/>
              </a:ext>
            </a:extLst>
          </p:cNvPr>
          <p:cNvGrpSpPr/>
          <p:nvPr/>
        </p:nvGrpSpPr>
        <p:grpSpPr>
          <a:xfrm>
            <a:off x="161426" y="6450904"/>
            <a:ext cx="1711215" cy="291684"/>
            <a:chOff x="280423" y="6469826"/>
            <a:chExt cx="1443097" cy="247710"/>
          </a:xfrm>
        </p:grpSpPr>
        <p:pic>
          <p:nvPicPr>
            <p:cNvPr id="11" name="Picture 10">
              <a:extLst>
                <a:ext uri="{FF2B5EF4-FFF2-40B4-BE49-F238E27FC236}">
                  <a16:creationId xmlns:a16="http://schemas.microsoft.com/office/drawing/2014/main" id="{DFA30D9D-CD6A-F240-95FB-ADC1BFFCBE8A}"/>
                </a:ext>
              </a:extLst>
            </p:cNvPr>
            <p:cNvPicPr>
              <a:picLocks noChangeAspect="1"/>
            </p:cNvPicPr>
            <p:nvPr/>
          </p:nvPicPr>
          <p:blipFill>
            <a:blip r:embed="rId9">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12" name="Picture 11">
              <a:extLst>
                <a:ext uri="{FF2B5EF4-FFF2-40B4-BE49-F238E27FC236}">
                  <a16:creationId xmlns:a16="http://schemas.microsoft.com/office/drawing/2014/main" id="{3D360C9D-A982-1E46-A3F0-660D33D113A2}"/>
                </a:ext>
              </a:extLst>
            </p:cNvPr>
            <p:cNvPicPr>
              <a:picLocks noChangeAspect="1"/>
            </p:cNvPicPr>
            <p:nvPr/>
          </p:nvPicPr>
          <p:blipFill>
            <a:blip r:embed="rId11"/>
            <a:stretch>
              <a:fillRect/>
            </a:stretch>
          </p:blipFill>
          <p:spPr>
            <a:xfrm>
              <a:off x="280423" y="6469826"/>
              <a:ext cx="187423" cy="233946"/>
            </a:xfrm>
            <a:prstGeom prst="rect">
              <a:avLst/>
            </a:prstGeom>
          </p:spPr>
        </p:pic>
        <p:pic>
          <p:nvPicPr>
            <p:cNvPr id="13" name="Picture 12">
              <a:extLst>
                <a:ext uri="{FF2B5EF4-FFF2-40B4-BE49-F238E27FC236}">
                  <a16:creationId xmlns:a16="http://schemas.microsoft.com/office/drawing/2014/main" id="{D3D344CF-E3D0-4B42-A8C5-226F71C6FA1F}"/>
                </a:ext>
              </a:extLst>
            </p:cNvPr>
            <p:cNvPicPr>
              <a:picLocks noChangeAspect="1"/>
            </p:cNvPicPr>
            <p:nvPr/>
          </p:nvPicPr>
          <p:blipFill rotWithShape="1">
            <a:blip r:embed="rId12">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19" name="TextBox 18">
            <a:extLst>
              <a:ext uri="{FF2B5EF4-FFF2-40B4-BE49-F238E27FC236}">
                <a16:creationId xmlns:a16="http://schemas.microsoft.com/office/drawing/2014/main" id="{A46B14DD-81ED-084A-B50B-6752C4EDA561}"/>
              </a:ext>
            </a:extLst>
          </p:cNvPr>
          <p:cNvSpPr txBox="1"/>
          <p:nvPr/>
        </p:nvSpPr>
        <p:spPr>
          <a:xfrm>
            <a:off x="9887484" y="6318250"/>
            <a:ext cx="1209343"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20" name="Title 4">
            <a:extLst>
              <a:ext uri="{FF2B5EF4-FFF2-40B4-BE49-F238E27FC236}">
                <a16:creationId xmlns:a16="http://schemas.microsoft.com/office/drawing/2014/main" id="{8EDB12B9-50B9-7142-80D9-9A591EC4BC07}"/>
              </a:ext>
            </a:extLst>
          </p:cNvPr>
          <p:cNvSpPr txBox="1">
            <a:spLocks/>
          </p:cNvSpPr>
          <p:nvPr/>
        </p:nvSpPr>
        <p:spPr>
          <a:xfrm>
            <a:off x="914400" y="3119564"/>
            <a:ext cx="10363200" cy="13620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bg1"/>
                </a:solidFill>
              </a:rPr>
              <a:t>IT17127356 - A.M.S.P.B Atapattu</a:t>
            </a:r>
          </a:p>
        </p:txBody>
      </p:sp>
      <p:sp>
        <p:nvSpPr>
          <p:cNvPr id="21" name="Text Placeholder 5">
            <a:extLst>
              <a:ext uri="{FF2B5EF4-FFF2-40B4-BE49-F238E27FC236}">
                <a16:creationId xmlns:a16="http://schemas.microsoft.com/office/drawing/2014/main" id="{FE9A7697-2068-D84D-8E09-2477F1127566}"/>
              </a:ext>
            </a:extLst>
          </p:cNvPr>
          <p:cNvSpPr txBox="1">
            <a:spLocks/>
          </p:cNvSpPr>
          <p:nvPr/>
        </p:nvSpPr>
        <p:spPr>
          <a:xfrm>
            <a:off x="462886" y="4716178"/>
            <a:ext cx="10363200" cy="15001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85000"/>
                  </a:schemeClr>
                </a:solidFill>
              </a:rPr>
              <a:t>Bachelor of Science (Hons) Degree in Information Technology Specialized in Cyber Security</a:t>
            </a:r>
          </a:p>
        </p:txBody>
      </p:sp>
      <p:sp>
        <p:nvSpPr>
          <p:cNvPr id="23" name="Rectangle 22">
            <a:extLst>
              <a:ext uri="{FF2B5EF4-FFF2-40B4-BE49-F238E27FC236}">
                <a16:creationId xmlns:a16="http://schemas.microsoft.com/office/drawing/2014/main" id="{43A6B867-F730-434C-B1CB-2FF9A88D97E6}"/>
              </a:ext>
            </a:extLst>
          </p:cNvPr>
          <p:cNvSpPr/>
          <p:nvPr/>
        </p:nvSpPr>
        <p:spPr>
          <a:xfrm>
            <a:off x="9977434" y="226517"/>
            <a:ext cx="1981200" cy="22860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B391B893-5B6B-1A40-9C49-214CBE524E2F}"/>
              </a:ext>
            </a:extLst>
          </p:cNvPr>
          <p:cNvPicPr>
            <a:picLocks noChangeAspect="1"/>
          </p:cNvPicPr>
          <p:nvPr/>
        </p:nvPicPr>
        <p:blipFill>
          <a:blip r:embed="rId13"/>
          <a:stretch>
            <a:fillRect/>
          </a:stretch>
        </p:blipFill>
        <p:spPr>
          <a:xfrm>
            <a:off x="596900" y="1932617"/>
            <a:ext cx="5499100" cy="2258559"/>
          </a:xfrm>
          <a:prstGeom prst="rect">
            <a:avLst/>
          </a:prstGeom>
        </p:spPr>
      </p:pic>
      <p:pic>
        <p:nvPicPr>
          <p:cNvPr id="8" name="Picture 7" descr="A group of people posing for the camera&#10;&#10;Description automatically generated">
            <a:extLst>
              <a:ext uri="{FF2B5EF4-FFF2-40B4-BE49-F238E27FC236}">
                <a16:creationId xmlns:a16="http://schemas.microsoft.com/office/drawing/2014/main" id="{AA13E8BA-63D1-F14C-86EE-38DC76886ED4}"/>
              </a:ext>
            </a:extLst>
          </p:cNvPr>
          <p:cNvPicPr>
            <a:picLocks noChangeAspect="1"/>
          </p:cNvPicPr>
          <p:nvPr/>
        </p:nvPicPr>
        <p:blipFill rotWithShape="1">
          <a:blip r:embed="rId14"/>
          <a:srcRect l="32842" t="12155" r="47014" b="54512"/>
          <a:stretch/>
        </p:blipFill>
        <p:spPr>
          <a:xfrm>
            <a:off x="9977434" y="221003"/>
            <a:ext cx="2072214" cy="2286002"/>
          </a:xfrm>
          <a:prstGeom prst="rect">
            <a:avLst/>
          </a:prstGeom>
        </p:spPr>
      </p:pic>
      <p:sp>
        <p:nvSpPr>
          <p:cNvPr id="22" name="TextBox 21">
            <a:extLst>
              <a:ext uri="{FF2B5EF4-FFF2-40B4-BE49-F238E27FC236}">
                <a16:creationId xmlns:a16="http://schemas.microsoft.com/office/drawing/2014/main" id="{F8151422-1F5C-4B46-A537-FD8B57144823}"/>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13</a:t>
            </a:fld>
            <a:endParaRPr lang="en-US" dirty="0">
              <a:solidFill>
                <a:schemeClr val="bg1"/>
              </a:solidFill>
            </a:endParaRPr>
          </a:p>
        </p:txBody>
      </p:sp>
    </p:spTree>
    <p:extLst>
      <p:ext uri="{BB962C8B-B14F-4D97-AF65-F5344CB8AC3E}">
        <p14:creationId xmlns:p14="http://schemas.microsoft.com/office/powerpoint/2010/main" val="221782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0" name="Title 4">
            <a:extLst>
              <a:ext uri="{FF2B5EF4-FFF2-40B4-BE49-F238E27FC236}">
                <a16:creationId xmlns:a16="http://schemas.microsoft.com/office/drawing/2014/main" id="{27B5BCF2-53C8-6A45-A687-41D2BBEF4467}"/>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IT17127356 – A.M.S.P.B Atapattu	2020-086</a:t>
            </a: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8" y="414939"/>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solidFill>
                  <a:schemeClr val="bg1"/>
                </a:solidFill>
                <a:latin typeface="LEMON MILK" pitchFamily="2" charset="77"/>
              </a:rPr>
              <a:t>BACKGROUND/RESEARCH GAP</a:t>
            </a:r>
            <a:endParaRPr sz="3200" dirty="0">
              <a:solidFill>
                <a:schemeClr val="bg1"/>
              </a:solidFill>
              <a:latin typeface="LEMON MILK" pitchFamily="2" charset="77"/>
            </a:endParaRPr>
          </a:p>
        </p:txBody>
      </p:sp>
      <p:pic>
        <p:nvPicPr>
          <p:cNvPr id="2" name="Picture 1">
            <a:extLst>
              <a:ext uri="{FF2B5EF4-FFF2-40B4-BE49-F238E27FC236}">
                <a16:creationId xmlns:a16="http://schemas.microsoft.com/office/drawing/2014/main" id="{EC041DB1-742D-9F45-9577-BC51F89CC679}"/>
              </a:ext>
            </a:extLst>
          </p:cNvPr>
          <p:cNvPicPr>
            <a:picLocks noChangeAspect="1"/>
          </p:cNvPicPr>
          <p:nvPr/>
        </p:nvPicPr>
        <p:blipFill>
          <a:blip r:embed="rId6"/>
          <a:stretch>
            <a:fillRect/>
          </a:stretch>
        </p:blipFill>
        <p:spPr>
          <a:xfrm>
            <a:off x="9605006" y="0"/>
            <a:ext cx="2983641" cy="2306864"/>
          </a:xfrm>
          <a:prstGeom prst="rect">
            <a:avLst/>
          </a:prstGeom>
        </p:spPr>
      </p:pic>
      <p:sp>
        <p:nvSpPr>
          <p:cNvPr id="12" name="Rectangle 11">
            <a:extLst>
              <a:ext uri="{FF2B5EF4-FFF2-40B4-BE49-F238E27FC236}">
                <a16:creationId xmlns:a16="http://schemas.microsoft.com/office/drawing/2014/main" id="{6F35F604-0E8A-EB4B-B93C-B5F29523762C}"/>
              </a:ext>
            </a:extLst>
          </p:cNvPr>
          <p:cNvSpPr/>
          <p:nvPr/>
        </p:nvSpPr>
        <p:spPr>
          <a:xfrm>
            <a:off x="930195" y="1690062"/>
            <a:ext cx="9944564" cy="3477875"/>
          </a:xfrm>
          <a:prstGeom prst="rect">
            <a:avLst/>
          </a:prstGeom>
        </p:spPr>
        <p:txBody>
          <a:bodyPr wrap="square">
            <a:spAutoFit/>
          </a:bodyPr>
          <a:lstStyle/>
          <a:p>
            <a:pPr marL="285750" indent="-285750">
              <a:buFont typeface="Arial" panose="020B0604020202020204" pitchFamily="34" charset="0"/>
              <a:buChar char="•"/>
            </a:pPr>
            <a:r>
              <a:rPr lang="en-US" sz="2000" dirty="0">
                <a:solidFill>
                  <a:schemeClr val="bg1"/>
                </a:solidFill>
              </a:rPr>
              <a:t>When  considering  a SOHO network, it’s unlikely to find a network with an IPS/IDS due to their high expenses and complexity </a:t>
            </a:r>
            <a:r>
              <a:rPr lang="en-US" sz="2000" dirty="0">
                <a:solidFill>
                  <a:schemeClr val="bg1"/>
                </a:solidFill>
                <a:ea typeface="Calibri" panose="020F0502020204030204" pitchFamily="34" charset="0"/>
                <a:cs typeface="Times New Roman" panose="02020603050405020304" pitchFamily="18" charset="0"/>
              </a:rPr>
              <a:t>[1]</a:t>
            </a: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In  current IoT enabled  environments  there  is  lack  of  easy  configure  technology  to properly  secure  the  communication  with IoT devices  and  track  down  any  potential DDoS  attacks  and  mitigate  those  attacks.</a:t>
            </a:r>
          </a:p>
          <a:p>
            <a:pPr marL="285750" indent="-285750">
              <a:buFont typeface="Arial" panose="020B0604020202020204" pitchFamily="34" charset="0"/>
              <a:buChar char="•"/>
            </a:pPr>
            <a:r>
              <a:rPr lang="en-US" sz="2000" dirty="0">
                <a:solidFill>
                  <a:schemeClr val="bg1"/>
                </a:solidFill>
              </a:rPr>
              <a:t>The goal  is  to  use  supervised  ML techniques to detect any data packets that will contain malicious content and it will automatically be dropped in scanning stage in the framework. </a:t>
            </a:r>
          </a:p>
          <a:p>
            <a:pPr marL="285750" indent="-285750">
              <a:buFont typeface="Arial" panose="020B0604020202020204" pitchFamily="34" charset="0"/>
              <a:buChar char="•"/>
            </a:pPr>
            <a:r>
              <a:rPr lang="en-US" sz="2000" dirty="0">
                <a:solidFill>
                  <a:schemeClr val="bg1"/>
                </a:solidFill>
              </a:rPr>
              <a:t>Feature selection mechanism will be used to detect and build the classifier using  various  SVM classification[2] ML algorithm.</a:t>
            </a:r>
          </a:p>
          <a:p>
            <a:pPr marL="285750" indent="-285750">
              <a:buFont typeface="Arial" panose="020B0604020202020204" pitchFamily="34" charset="0"/>
              <a:buChar char="•"/>
            </a:pPr>
            <a:r>
              <a:rPr lang="en-US" sz="2000" dirty="0">
                <a:solidFill>
                  <a:schemeClr val="bg1"/>
                </a:solidFill>
              </a:rPr>
              <a:t>Hence the DDoS Detection and Mitigation Module of ARCSECURE will be mainly addressing the above gap in existence to bridge it.</a:t>
            </a:r>
          </a:p>
        </p:txBody>
      </p:sp>
      <p:sp>
        <p:nvSpPr>
          <p:cNvPr id="14" name="TextBox 13">
            <a:extLst>
              <a:ext uri="{FF2B5EF4-FFF2-40B4-BE49-F238E27FC236}">
                <a16:creationId xmlns:a16="http://schemas.microsoft.com/office/drawing/2014/main" id="{C7DC6011-0D8C-A744-9918-BADCB54DE171}"/>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32484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8" y="414939"/>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solidFill>
                  <a:schemeClr val="bg1"/>
                </a:solidFill>
                <a:latin typeface="LEMON MILK" pitchFamily="2" charset="77"/>
              </a:rPr>
              <a:t>RESEARCH PROBLEM</a:t>
            </a:r>
            <a:endParaRPr sz="3200" dirty="0">
              <a:solidFill>
                <a:schemeClr val="bg1"/>
              </a:solidFill>
              <a:latin typeface="LEMON MILK" pitchFamily="2" charset="77"/>
            </a:endParaRPr>
          </a:p>
        </p:txBody>
      </p:sp>
      <p:sp>
        <p:nvSpPr>
          <p:cNvPr id="12" name="Title 4">
            <a:extLst>
              <a:ext uri="{FF2B5EF4-FFF2-40B4-BE49-F238E27FC236}">
                <a16:creationId xmlns:a16="http://schemas.microsoft.com/office/drawing/2014/main" id="{13C2F8F4-6DE0-E24F-BB04-9733D6D5CDF4}"/>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IT17127356 – A.M.S.P.B Atapattu	2020-086</a:t>
            </a:r>
          </a:p>
        </p:txBody>
      </p:sp>
      <p:pic>
        <p:nvPicPr>
          <p:cNvPr id="13" name="Picture 12" descr="A close up of a sign&#10;&#10;Description automatically generated">
            <a:extLst>
              <a:ext uri="{FF2B5EF4-FFF2-40B4-BE49-F238E27FC236}">
                <a16:creationId xmlns:a16="http://schemas.microsoft.com/office/drawing/2014/main" id="{FD264BE0-A11A-054D-8B6D-345687FA12ED}"/>
              </a:ext>
            </a:extLst>
          </p:cNvPr>
          <p:cNvPicPr>
            <a:picLocks noChangeAspect="1"/>
          </p:cNvPicPr>
          <p:nvPr/>
        </p:nvPicPr>
        <p:blipFill>
          <a:blip r:embed="rId6"/>
          <a:stretch>
            <a:fillRect/>
          </a:stretch>
        </p:blipFill>
        <p:spPr>
          <a:xfrm>
            <a:off x="10505569" y="170418"/>
            <a:ext cx="1987731" cy="1987731"/>
          </a:xfrm>
          <a:prstGeom prst="rect">
            <a:avLst/>
          </a:prstGeom>
        </p:spPr>
      </p:pic>
      <p:sp>
        <p:nvSpPr>
          <p:cNvPr id="14" name="Content Placeholder 2">
            <a:extLst>
              <a:ext uri="{FF2B5EF4-FFF2-40B4-BE49-F238E27FC236}">
                <a16:creationId xmlns:a16="http://schemas.microsoft.com/office/drawing/2014/main" id="{2063C8DE-3EC0-204C-BE1A-9780005C592B}"/>
              </a:ext>
            </a:extLst>
          </p:cNvPr>
          <p:cNvSpPr>
            <a:spLocks noGrp="1"/>
          </p:cNvSpPr>
          <p:nvPr>
            <p:ph idx="1"/>
          </p:nvPr>
        </p:nvSpPr>
        <p:spPr>
          <a:xfrm>
            <a:off x="304800" y="1143000"/>
            <a:ext cx="11684000" cy="5181600"/>
          </a:xfrm>
        </p:spPr>
        <p:txBody>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marL="0" indent="0" algn="ctr">
              <a:buNone/>
            </a:pPr>
            <a:r>
              <a:rPr lang="en-US" dirty="0">
                <a:solidFill>
                  <a:schemeClr val="bg1"/>
                </a:solidFill>
              </a:rPr>
              <a:t>How to detect DDoS attacks and enable mitigation mechanism for protect the devices to enable secure risk free IoT environment</a:t>
            </a:r>
          </a:p>
        </p:txBody>
      </p:sp>
      <p:sp>
        <p:nvSpPr>
          <p:cNvPr id="17" name="TextBox 16">
            <a:extLst>
              <a:ext uri="{FF2B5EF4-FFF2-40B4-BE49-F238E27FC236}">
                <a16:creationId xmlns:a16="http://schemas.microsoft.com/office/drawing/2014/main" id="{0B34A4E3-7434-7842-A323-9C155452A7DB}"/>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15</a:t>
            </a:fld>
            <a:endParaRPr lang="en-US" dirty="0">
              <a:solidFill>
                <a:schemeClr val="bg1"/>
              </a:solidFill>
            </a:endParaRPr>
          </a:p>
        </p:txBody>
      </p:sp>
    </p:spTree>
    <p:extLst>
      <p:ext uri="{BB962C8B-B14F-4D97-AF65-F5344CB8AC3E}">
        <p14:creationId xmlns:p14="http://schemas.microsoft.com/office/powerpoint/2010/main" val="16967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7" y="414939"/>
            <a:ext cx="6924581"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solidFill>
                  <a:schemeClr val="bg1"/>
                </a:solidFill>
                <a:latin typeface="LEMON MILK" pitchFamily="2" charset="77"/>
              </a:rPr>
              <a:t>SPECIFIC AND SUB OBJECTIVES</a:t>
            </a:r>
            <a:endParaRPr sz="3200" dirty="0">
              <a:solidFill>
                <a:schemeClr val="bg1"/>
              </a:solidFill>
              <a:latin typeface="LEMON MILK" pitchFamily="2" charset="77"/>
            </a:endParaRPr>
          </a:p>
        </p:txBody>
      </p:sp>
      <p:pic>
        <p:nvPicPr>
          <p:cNvPr id="12" name="Picture 11">
            <a:extLst>
              <a:ext uri="{FF2B5EF4-FFF2-40B4-BE49-F238E27FC236}">
                <a16:creationId xmlns:a16="http://schemas.microsoft.com/office/drawing/2014/main" id="{466E3B97-DDFC-804A-A923-60D71E4BDCF3}"/>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9943693" y="0"/>
            <a:ext cx="2697269" cy="2403566"/>
          </a:xfrm>
          <a:prstGeom prst="rect">
            <a:avLst/>
          </a:prstGeom>
        </p:spPr>
      </p:pic>
      <p:sp>
        <p:nvSpPr>
          <p:cNvPr id="13" name="Title 4">
            <a:extLst>
              <a:ext uri="{FF2B5EF4-FFF2-40B4-BE49-F238E27FC236}">
                <a16:creationId xmlns:a16="http://schemas.microsoft.com/office/drawing/2014/main" id="{CABD91BF-3AD6-2C44-86A6-78E192492101}"/>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IT17127356 – A.M.S.P.B Atapattu	2020-086</a:t>
            </a:r>
          </a:p>
        </p:txBody>
      </p:sp>
      <p:sp>
        <p:nvSpPr>
          <p:cNvPr id="14" name="Rectangle 13">
            <a:extLst>
              <a:ext uri="{FF2B5EF4-FFF2-40B4-BE49-F238E27FC236}">
                <a16:creationId xmlns:a16="http://schemas.microsoft.com/office/drawing/2014/main" id="{F3A5936A-346D-0941-8122-3ED5A2D8C877}"/>
              </a:ext>
            </a:extLst>
          </p:cNvPr>
          <p:cNvSpPr/>
          <p:nvPr/>
        </p:nvSpPr>
        <p:spPr>
          <a:xfrm>
            <a:off x="1872641" y="1615080"/>
            <a:ext cx="6121829" cy="3816429"/>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bg1"/>
                </a:solidFill>
              </a:rPr>
              <a:t>IoT network architecture analyze for find required technologies and tools</a:t>
            </a:r>
          </a:p>
          <a:p>
            <a:pPr marL="342900" indent="-342900">
              <a:buFont typeface="Arial" panose="020B0604020202020204" pitchFamily="34" charset="0"/>
              <a:buChar char="•"/>
            </a:pPr>
            <a:r>
              <a:rPr lang="en-US" sz="2200" dirty="0">
                <a:solidFill>
                  <a:schemeClr val="bg1"/>
                </a:solidFill>
              </a:rPr>
              <a:t>Finding Dataset according to the requirements</a:t>
            </a:r>
          </a:p>
          <a:p>
            <a:pPr marL="342900" indent="-342900">
              <a:buFont typeface="Arial" panose="020B0604020202020204" pitchFamily="34" charset="0"/>
              <a:buChar char="•"/>
            </a:pPr>
            <a:r>
              <a:rPr lang="en-US" sz="2200" dirty="0">
                <a:solidFill>
                  <a:schemeClr val="bg1"/>
                </a:solidFill>
              </a:rPr>
              <a:t>Test ML algorithms to find out best suitable model</a:t>
            </a:r>
          </a:p>
          <a:p>
            <a:pPr marL="342900" indent="-342900">
              <a:buFont typeface="Arial" panose="020B0604020202020204" pitchFamily="34" charset="0"/>
              <a:buChar char="•"/>
            </a:pPr>
            <a:r>
              <a:rPr lang="en-US" sz="2200" dirty="0">
                <a:solidFill>
                  <a:schemeClr val="bg1"/>
                </a:solidFill>
              </a:rPr>
              <a:t>Training the ML algorithm </a:t>
            </a:r>
          </a:p>
          <a:p>
            <a:pPr marL="342900" indent="-342900">
              <a:buFont typeface="Arial" panose="020B0604020202020204" pitchFamily="34" charset="0"/>
              <a:buChar char="•"/>
            </a:pPr>
            <a:r>
              <a:rPr lang="en-US" sz="2200" dirty="0">
                <a:solidFill>
                  <a:schemeClr val="bg1"/>
                </a:solidFill>
              </a:rPr>
              <a:t>Testing trained model using dataset</a:t>
            </a:r>
          </a:p>
          <a:p>
            <a:pPr marL="342900" indent="-342900">
              <a:buFont typeface="Arial" panose="020B0604020202020204" pitchFamily="34" charset="0"/>
              <a:buChar char="•"/>
            </a:pPr>
            <a:r>
              <a:rPr lang="en-US" sz="2200" dirty="0">
                <a:solidFill>
                  <a:schemeClr val="bg1"/>
                </a:solidFill>
              </a:rPr>
              <a:t>Simulate test attacks to detect accuracy of the model</a:t>
            </a:r>
          </a:p>
          <a:p>
            <a:pPr marL="342900" indent="-342900">
              <a:buFont typeface="Arial" panose="020B0604020202020204" pitchFamily="34" charset="0"/>
              <a:buChar char="•"/>
            </a:pPr>
            <a:r>
              <a:rPr lang="en-US" sz="2200" dirty="0">
                <a:solidFill>
                  <a:schemeClr val="bg1"/>
                </a:solidFill>
              </a:rPr>
              <a:t>Implement IoT network statistic monitor and attack log </a:t>
            </a:r>
          </a:p>
        </p:txBody>
      </p:sp>
      <p:sp>
        <p:nvSpPr>
          <p:cNvPr id="16" name="TextBox 15">
            <a:extLst>
              <a:ext uri="{FF2B5EF4-FFF2-40B4-BE49-F238E27FC236}">
                <a16:creationId xmlns:a16="http://schemas.microsoft.com/office/drawing/2014/main" id="{2D8231CE-C3C6-EF48-85BF-B825D246C1BD}"/>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16</a:t>
            </a:fld>
            <a:endParaRPr lang="en-US" dirty="0">
              <a:solidFill>
                <a:schemeClr val="bg1"/>
              </a:solidFill>
            </a:endParaRPr>
          </a:p>
        </p:txBody>
      </p:sp>
    </p:spTree>
    <p:extLst>
      <p:ext uri="{BB962C8B-B14F-4D97-AF65-F5344CB8AC3E}">
        <p14:creationId xmlns:p14="http://schemas.microsoft.com/office/powerpoint/2010/main" val="221877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bg1"/>
                </a:solidFill>
                <a:latin typeface="LEMON MILK" pitchFamily="2" charset="77"/>
              </a:rPr>
              <a:t>METHODOLOGY AND SYSTEM DIAGRAM</a:t>
            </a:r>
          </a:p>
        </p:txBody>
      </p:sp>
      <p:sp>
        <p:nvSpPr>
          <p:cNvPr id="11" name="Title 4">
            <a:extLst>
              <a:ext uri="{FF2B5EF4-FFF2-40B4-BE49-F238E27FC236}">
                <a16:creationId xmlns:a16="http://schemas.microsoft.com/office/drawing/2014/main" id="{45DD4B4B-74B6-3F4D-A8A9-029BC6C2592B}"/>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IT17127356 – A.M.S.P.B Atapattu	2020-086</a:t>
            </a:r>
          </a:p>
        </p:txBody>
      </p:sp>
      <p:sp>
        <p:nvSpPr>
          <p:cNvPr id="14" name="TextBox 13">
            <a:extLst>
              <a:ext uri="{FF2B5EF4-FFF2-40B4-BE49-F238E27FC236}">
                <a16:creationId xmlns:a16="http://schemas.microsoft.com/office/drawing/2014/main" id="{3C6B5947-C93A-4A48-89A4-A3F7ADF5FAA0}"/>
              </a:ext>
            </a:extLst>
          </p:cNvPr>
          <p:cNvSpPr txBox="1"/>
          <p:nvPr/>
        </p:nvSpPr>
        <p:spPr>
          <a:xfrm>
            <a:off x="-183059" y="3251206"/>
            <a:ext cx="5914742" cy="1438960"/>
          </a:xfrm>
          <a:prstGeom prst="rect">
            <a:avLst/>
          </a:prstGeom>
        </p:spPr>
        <p:txBody>
          <a:bodyPr vert="horz" lIns="91440" tIns="45720" rIns="91440" bIns="45720" rtlCol="0" anchor="ctr">
            <a:noAutofit/>
          </a:bodyPr>
          <a:lstStyle/>
          <a:p>
            <a:pPr marL="1600200" lvl="3" indent="-457200" algn="just">
              <a:lnSpc>
                <a:spcPct val="90000"/>
              </a:lnSpc>
              <a:spcAft>
                <a:spcPts val="600"/>
              </a:spcAft>
              <a:buFont typeface="+mj-lt"/>
              <a:buAutoNum type="arabicPeriod"/>
            </a:pPr>
            <a:r>
              <a:rPr lang="en-US" dirty="0">
                <a:solidFill>
                  <a:schemeClr val="bg1"/>
                </a:solidFill>
              </a:rPr>
              <a:t>Attack Detection</a:t>
            </a:r>
          </a:p>
          <a:p>
            <a:pPr marL="2057400" lvl="4" indent="-457200" algn="just">
              <a:lnSpc>
                <a:spcPct val="90000"/>
              </a:lnSpc>
              <a:spcAft>
                <a:spcPts val="600"/>
              </a:spcAft>
              <a:buFont typeface="Arial" panose="020B0604020202020204" pitchFamily="34" charset="0"/>
              <a:buChar char="•"/>
            </a:pPr>
            <a:r>
              <a:rPr lang="en-US" dirty="0">
                <a:solidFill>
                  <a:schemeClr val="bg1"/>
                </a:solidFill>
              </a:rPr>
              <a:t>In this stage all incoming packets are scanned and checked for any malicious content</a:t>
            </a:r>
          </a:p>
          <a:p>
            <a:pPr marL="1600200" lvl="3" indent="-457200" algn="just">
              <a:lnSpc>
                <a:spcPct val="90000"/>
              </a:lnSpc>
              <a:spcAft>
                <a:spcPts val="600"/>
              </a:spcAft>
              <a:buFont typeface="+mj-lt"/>
              <a:buAutoNum type="arabicPeriod"/>
            </a:pPr>
            <a:r>
              <a:rPr lang="en-US" dirty="0">
                <a:solidFill>
                  <a:schemeClr val="bg1"/>
                </a:solidFill>
              </a:rPr>
              <a:t>Training Data</a:t>
            </a:r>
          </a:p>
          <a:p>
            <a:pPr marL="2057400" lvl="4" indent="-457200" algn="just">
              <a:lnSpc>
                <a:spcPct val="90000"/>
              </a:lnSpc>
              <a:spcAft>
                <a:spcPts val="600"/>
              </a:spcAft>
              <a:buFont typeface="Arial" panose="020B0604020202020204" pitchFamily="34" charset="0"/>
              <a:buChar char="•"/>
            </a:pPr>
            <a:r>
              <a:rPr lang="en-US" dirty="0">
                <a:solidFill>
                  <a:schemeClr val="bg1"/>
                </a:solidFill>
              </a:rPr>
              <a:t>If any data packet is attack suspected will be forwarded to here to train the machine learning algorithm</a:t>
            </a:r>
          </a:p>
          <a:p>
            <a:pPr marL="1600200" lvl="3" indent="-457200" algn="just">
              <a:lnSpc>
                <a:spcPct val="90000"/>
              </a:lnSpc>
              <a:spcAft>
                <a:spcPts val="600"/>
              </a:spcAft>
              <a:buFont typeface="+mj-lt"/>
              <a:buAutoNum type="arabicPeriod"/>
            </a:pPr>
            <a:r>
              <a:rPr lang="en-US" dirty="0">
                <a:solidFill>
                  <a:schemeClr val="bg1"/>
                </a:solidFill>
              </a:rPr>
              <a:t>Mitigation </a:t>
            </a:r>
          </a:p>
          <a:p>
            <a:pPr marL="2057400" lvl="4" indent="-457200" algn="just">
              <a:lnSpc>
                <a:spcPct val="90000"/>
              </a:lnSpc>
              <a:spcAft>
                <a:spcPts val="600"/>
              </a:spcAft>
              <a:buFont typeface="Arial" panose="020B0604020202020204" pitchFamily="34" charset="0"/>
              <a:buChar char="•"/>
            </a:pPr>
            <a:r>
              <a:rPr lang="en-US" dirty="0">
                <a:solidFill>
                  <a:schemeClr val="bg1"/>
                </a:solidFill>
              </a:rPr>
              <a:t>Dropping malicious network packets or forward </a:t>
            </a:r>
          </a:p>
          <a:p>
            <a:pPr marL="1600200" lvl="4" algn="just">
              <a:lnSpc>
                <a:spcPct val="90000"/>
              </a:lnSpc>
              <a:spcAft>
                <a:spcPts val="600"/>
              </a:spcAft>
            </a:pPr>
            <a:endParaRPr lang="en-US" dirty="0">
              <a:solidFill>
                <a:schemeClr val="bg1"/>
              </a:solidFill>
            </a:endParaRPr>
          </a:p>
          <a:p>
            <a:pPr marL="2057400" lvl="4" indent="-457200" algn="just">
              <a:lnSpc>
                <a:spcPct val="90000"/>
              </a:lnSpc>
              <a:spcAft>
                <a:spcPts val="600"/>
              </a:spcAft>
              <a:buFont typeface="Arial" panose="020B0604020202020204" pitchFamily="34" charset="0"/>
              <a:buChar char="•"/>
            </a:pPr>
            <a:endParaRPr lang="en-US" dirty="0">
              <a:solidFill>
                <a:schemeClr val="bg1"/>
              </a:solidFill>
            </a:endParaRPr>
          </a:p>
        </p:txBody>
      </p:sp>
      <p:pic>
        <p:nvPicPr>
          <p:cNvPr id="15" name="Picture 14">
            <a:extLst>
              <a:ext uri="{FF2B5EF4-FFF2-40B4-BE49-F238E27FC236}">
                <a16:creationId xmlns:a16="http://schemas.microsoft.com/office/drawing/2014/main" id="{3BC86B36-8640-9E45-A645-10ECC4B9B855}"/>
              </a:ext>
            </a:extLst>
          </p:cNvPr>
          <p:cNvPicPr>
            <a:picLocks noChangeAspect="1"/>
          </p:cNvPicPr>
          <p:nvPr/>
        </p:nvPicPr>
        <p:blipFill>
          <a:blip r:embed="rId6"/>
          <a:stretch>
            <a:fillRect/>
          </a:stretch>
        </p:blipFill>
        <p:spPr>
          <a:xfrm>
            <a:off x="5888438" y="2564322"/>
            <a:ext cx="6125009" cy="2467188"/>
          </a:xfrm>
          <a:prstGeom prst="rect">
            <a:avLst/>
          </a:prstGeom>
        </p:spPr>
      </p:pic>
      <p:sp>
        <p:nvSpPr>
          <p:cNvPr id="16" name="Rectangle 15">
            <a:extLst>
              <a:ext uri="{FF2B5EF4-FFF2-40B4-BE49-F238E27FC236}">
                <a16:creationId xmlns:a16="http://schemas.microsoft.com/office/drawing/2014/main" id="{5E02C002-1149-4C45-9368-9C65565D6F6F}"/>
              </a:ext>
            </a:extLst>
          </p:cNvPr>
          <p:cNvSpPr/>
          <p:nvPr/>
        </p:nvSpPr>
        <p:spPr>
          <a:xfrm>
            <a:off x="763443" y="1547376"/>
            <a:ext cx="9936480" cy="341632"/>
          </a:xfrm>
          <a:prstGeom prst="rect">
            <a:avLst/>
          </a:prstGeom>
        </p:spPr>
        <p:txBody>
          <a:bodyPr wrap="square">
            <a:spAutoFit/>
          </a:bodyPr>
          <a:lstStyle/>
          <a:p>
            <a:pPr algn="just">
              <a:lnSpc>
                <a:spcPct val="90000"/>
              </a:lnSpc>
              <a:spcAft>
                <a:spcPts val="600"/>
              </a:spcAft>
            </a:pPr>
            <a:r>
              <a:rPr lang="en-US" dirty="0">
                <a:solidFill>
                  <a:schemeClr val="bg1"/>
                </a:solidFill>
              </a:rPr>
              <a:t>Machine learning based framework for DDoS attack detection and mitigation</a:t>
            </a:r>
          </a:p>
        </p:txBody>
      </p:sp>
      <p:sp>
        <p:nvSpPr>
          <p:cNvPr id="19" name="TextBox 18">
            <a:extLst>
              <a:ext uri="{FF2B5EF4-FFF2-40B4-BE49-F238E27FC236}">
                <a16:creationId xmlns:a16="http://schemas.microsoft.com/office/drawing/2014/main" id="{4A1E4F4B-258F-414C-9482-E77558C1E8D1}"/>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17</a:t>
            </a:fld>
            <a:endParaRPr lang="en-US" dirty="0">
              <a:solidFill>
                <a:schemeClr val="bg1"/>
              </a:solidFill>
            </a:endParaRPr>
          </a:p>
        </p:txBody>
      </p:sp>
    </p:spTree>
    <p:extLst>
      <p:ext uri="{BB962C8B-B14F-4D97-AF65-F5344CB8AC3E}">
        <p14:creationId xmlns:p14="http://schemas.microsoft.com/office/powerpoint/2010/main" val="165770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bg1"/>
                </a:solidFill>
                <a:latin typeface="LEMON MILK" pitchFamily="2" charset="77"/>
              </a:rPr>
              <a:t>ACHIEVEMENTS</a:t>
            </a:r>
          </a:p>
        </p:txBody>
      </p:sp>
      <p:sp>
        <p:nvSpPr>
          <p:cNvPr id="11" name="Title 4">
            <a:extLst>
              <a:ext uri="{FF2B5EF4-FFF2-40B4-BE49-F238E27FC236}">
                <a16:creationId xmlns:a16="http://schemas.microsoft.com/office/drawing/2014/main" id="{F23BB76D-09A8-4A44-A1A7-E96FBAC13E03}"/>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IT17127356 – A.M.S.P.B Atapattu	2020-086</a:t>
            </a:r>
          </a:p>
        </p:txBody>
      </p:sp>
      <p:pic>
        <p:nvPicPr>
          <p:cNvPr id="2" name="Picture 1">
            <a:extLst>
              <a:ext uri="{FF2B5EF4-FFF2-40B4-BE49-F238E27FC236}">
                <a16:creationId xmlns:a16="http://schemas.microsoft.com/office/drawing/2014/main" id="{07A60EAA-E27A-0A4F-996C-1AEFD866A219}"/>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10274292" y="-202216"/>
            <a:ext cx="2366670" cy="2421709"/>
          </a:xfrm>
          <a:prstGeom prst="rect">
            <a:avLst/>
          </a:prstGeom>
        </p:spPr>
      </p:pic>
      <p:sp>
        <p:nvSpPr>
          <p:cNvPr id="13" name="Rectangle 12">
            <a:extLst>
              <a:ext uri="{FF2B5EF4-FFF2-40B4-BE49-F238E27FC236}">
                <a16:creationId xmlns:a16="http://schemas.microsoft.com/office/drawing/2014/main" id="{499F673E-2B8A-EF44-BB74-EC1999951671}"/>
              </a:ext>
            </a:extLst>
          </p:cNvPr>
          <p:cNvSpPr/>
          <p:nvPr/>
        </p:nvSpPr>
        <p:spPr>
          <a:xfrm>
            <a:off x="1490708" y="1762540"/>
            <a:ext cx="7232469" cy="3785652"/>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rPr>
              <a:t>Network structure analyze.</a:t>
            </a:r>
          </a:p>
          <a:p>
            <a:pPr marL="342900" indent="-342900">
              <a:buFont typeface="Arial" panose="020B0604020202020204" pitchFamily="34" charset="0"/>
              <a:buChar char="•"/>
            </a:pPr>
            <a:r>
              <a:rPr lang="en-US" sz="2000" dirty="0">
                <a:solidFill>
                  <a:schemeClr val="bg1"/>
                </a:solidFill>
              </a:rPr>
              <a:t>Trained and tested the machine learning model for DDoS attack detection.</a:t>
            </a:r>
          </a:p>
          <a:p>
            <a:pPr marL="342900" indent="-342900">
              <a:buFont typeface="Arial" panose="020B0604020202020204" pitchFamily="34" charset="0"/>
              <a:buChar char="•"/>
            </a:pPr>
            <a:r>
              <a:rPr lang="en-US" sz="2000" dirty="0">
                <a:solidFill>
                  <a:schemeClr val="bg1"/>
                </a:solidFill>
              </a:rPr>
              <a:t>Implemented a mechanism to drop malicious network packets before entering to IoT environment.</a:t>
            </a:r>
          </a:p>
          <a:p>
            <a:pPr marL="342900" indent="-342900">
              <a:buFont typeface="Arial" panose="020B0604020202020204" pitchFamily="34" charset="0"/>
              <a:buChar char="•"/>
            </a:pPr>
            <a:r>
              <a:rPr lang="en-US" sz="2000" dirty="0">
                <a:solidFill>
                  <a:schemeClr val="bg1"/>
                </a:solidFill>
              </a:rPr>
              <a:t>Deploy machine learning model in web environment and desktop environment using chromium engine.</a:t>
            </a:r>
          </a:p>
          <a:p>
            <a:pPr marL="342900" indent="-342900">
              <a:buFont typeface="Arial" panose="020B0604020202020204" pitchFamily="34" charset="0"/>
              <a:buChar char="•"/>
            </a:pPr>
            <a:r>
              <a:rPr lang="en-US" sz="2000" dirty="0">
                <a:solidFill>
                  <a:schemeClr val="bg1"/>
                </a:solidFill>
              </a:rPr>
              <a:t>Establish mechanism to check the performance of the ML algorithm.</a:t>
            </a:r>
          </a:p>
          <a:p>
            <a:pPr marL="342900" indent="-342900">
              <a:buFont typeface="Arial" panose="020B0604020202020204" pitchFamily="34" charset="0"/>
              <a:buChar char="•"/>
            </a:pPr>
            <a:r>
              <a:rPr lang="en-US" sz="2000" dirty="0">
                <a:solidFill>
                  <a:schemeClr val="bg1"/>
                </a:solidFill>
              </a:rPr>
              <a:t>Created the database and maintain attack log file.</a:t>
            </a:r>
          </a:p>
          <a:p>
            <a:pPr marL="342900" indent="-342900">
              <a:buFont typeface="Arial" panose="020B0604020202020204" pitchFamily="34" charset="0"/>
              <a:buChar char="•"/>
            </a:pPr>
            <a:r>
              <a:rPr lang="en-US" sz="2000" dirty="0">
                <a:solidFill>
                  <a:schemeClr val="bg1"/>
                </a:solidFill>
              </a:rPr>
              <a:t>Established a mechanism for the user to view the attack logs, IoT network usage.</a:t>
            </a:r>
          </a:p>
        </p:txBody>
      </p:sp>
      <p:sp>
        <p:nvSpPr>
          <p:cNvPr id="15" name="TextBox 14">
            <a:extLst>
              <a:ext uri="{FF2B5EF4-FFF2-40B4-BE49-F238E27FC236}">
                <a16:creationId xmlns:a16="http://schemas.microsoft.com/office/drawing/2014/main" id="{A49B7043-719B-0D40-B4A0-48962AFD6449}"/>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18</a:t>
            </a:fld>
            <a:endParaRPr lang="en-US" dirty="0">
              <a:solidFill>
                <a:schemeClr val="bg1"/>
              </a:solidFill>
            </a:endParaRPr>
          </a:p>
        </p:txBody>
      </p:sp>
    </p:spTree>
    <p:extLst>
      <p:ext uri="{BB962C8B-B14F-4D97-AF65-F5344CB8AC3E}">
        <p14:creationId xmlns:p14="http://schemas.microsoft.com/office/powerpoint/2010/main" val="420616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bg1"/>
                </a:solidFill>
                <a:latin typeface="LEMON MILK" pitchFamily="2" charset="77"/>
              </a:rPr>
              <a:t>REFERENCES</a:t>
            </a:r>
          </a:p>
        </p:txBody>
      </p:sp>
      <p:sp>
        <p:nvSpPr>
          <p:cNvPr id="11" name="Title 4">
            <a:extLst>
              <a:ext uri="{FF2B5EF4-FFF2-40B4-BE49-F238E27FC236}">
                <a16:creationId xmlns:a16="http://schemas.microsoft.com/office/drawing/2014/main" id="{09C99590-562F-A84B-B1C2-E334E0DD53E3}"/>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IT17127356 – A.M.S.P.B Atapattu	2020-086</a:t>
            </a:r>
          </a:p>
        </p:txBody>
      </p:sp>
      <p:pic>
        <p:nvPicPr>
          <p:cNvPr id="13" name="Picture 12" descr="A close up of a sign&#10;&#10;Description automatically generated">
            <a:extLst>
              <a:ext uri="{FF2B5EF4-FFF2-40B4-BE49-F238E27FC236}">
                <a16:creationId xmlns:a16="http://schemas.microsoft.com/office/drawing/2014/main" id="{4B42B43F-2D69-904E-A192-A15F8E1CE09F}"/>
              </a:ext>
            </a:extLst>
          </p:cNvPr>
          <p:cNvPicPr>
            <a:picLocks noChangeAspect="1"/>
          </p:cNvPicPr>
          <p:nvPr/>
        </p:nvPicPr>
        <p:blipFill>
          <a:blip r:embed="rId6"/>
          <a:stretch>
            <a:fillRect/>
          </a:stretch>
        </p:blipFill>
        <p:spPr>
          <a:xfrm>
            <a:off x="9966761" y="-250787"/>
            <a:ext cx="2674201" cy="2683328"/>
          </a:xfrm>
          <a:prstGeom prst="rect">
            <a:avLst/>
          </a:prstGeom>
        </p:spPr>
      </p:pic>
      <p:sp>
        <p:nvSpPr>
          <p:cNvPr id="14" name="Rectangle 13">
            <a:extLst>
              <a:ext uri="{FF2B5EF4-FFF2-40B4-BE49-F238E27FC236}">
                <a16:creationId xmlns:a16="http://schemas.microsoft.com/office/drawing/2014/main" id="{6D1CCA89-0E44-C24D-B7A4-786503F3AC81}"/>
              </a:ext>
            </a:extLst>
          </p:cNvPr>
          <p:cNvSpPr/>
          <p:nvPr/>
        </p:nvSpPr>
        <p:spPr>
          <a:xfrm>
            <a:off x="985473" y="2547876"/>
            <a:ext cx="10744200" cy="873572"/>
          </a:xfrm>
          <a:prstGeom prst="rect">
            <a:avLst/>
          </a:prstGeom>
        </p:spPr>
        <p:txBody>
          <a:bodyPr wrap="square">
            <a:spAutoFit/>
          </a:bodyPr>
          <a:lstStyle/>
          <a:p>
            <a:pPr marL="406400" indent="-406400">
              <a:lnSpc>
                <a:spcPct val="150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[1]	 A.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Chonka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J. Singh, and W. Zhou, “Chaos theory based detection against network mimicking DDoS attacks,” IEEE Communications Letters, vol. 13, no. 9, pp. 717–719, 2009. </a:t>
            </a:r>
          </a:p>
        </p:txBody>
      </p:sp>
      <p:sp>
        <p:nvSpPr>
          <p:cNvPr id="15" name="Rectangle 14">
            <a:extLst>
              <a:ext uri="{FF2B5EF4-FFF2-40B4-BE49-F238E27FC236}">
                <a16:creationId xmlns:a16="http://schemas.microsoft.com/office/drawing/2014/main" id="{2C889426-1111-F84F-BF58-F5A5BE3E6977}"/>
              </a:ext>
            </a:extLst>
          </p:cNvPr>
          <p:cNvSpPr/>
          <p:nvPr/>
        </p:nvSpPr>
        <p:spPr>
          <a:xfrm>
            <a:off x="985473" y="3696222"/>
            <a:ext cx="10820400" cy="1289071"/>
          </a:xfrm>
          <a:prstGeom prst="rect">
            <a:avLst/>
          </a:prstGeom>
        </p:spPr>
        <p:txBody>
          <a:bodyPr wrap="square">
            <a:spAutoFit/>
          </a:bodyPr>
          <a:lstStyle/>
          <a:p>
            <a:pPr marL="406400" indent="-406400">
              <a:lnSpc>
                <a:spcPct val="150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	Stylianos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Kavalaris</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Emmanouil</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Serrelis</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,"Multimedia Implementations for SOHO Networks and Their Security Issues " International Journal of Cyber-Security and Digital Forensics , AMC Metropolitan College , 2015.</a:t>
            </a:r>
          </a:p>
        </p:txBody>
      </p:sp>
      <p:sp>
        <p:nvSpPr>
          <p:cNvPr id="17" name="TextBox 16">
            <a:extLst>
              <a:ext uri="{FF2B5EF4-FFF2-40B4-BE49-F238E27FC236}">
                <a16:creationId xmlns:a16="http://schemas.microsoft.com/office/drawing/2014/main" id="{5D945594-62E3-E341-9844-7955F1D7E62B}"/>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19</a:t>
            </a:fld>
            <a:endParaRPr lang="en-US" dirty="0">
              <a:solidFill>
                <a:schemeClr val="bg1"/>
              </a:solidFill>
            </a:endParaRPr>
          </a:p>
        </p:txBody>
      </p:sp>
    </p:spTree>
    <p:extLst>
      <p:ext uri="{BB962C8B-B14F-4D97-AF65-F5344CB8AC3E}">
        <p14:creationId xmlns:p14="http://schemas.microsoft.com/office/powerpoint/2010/main" val="117157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134DE5-61F8-8247-BE6B-A34F5F2BB8E5}"/>
              </a:ext>
            </a:extLst>
          </p:cNvPr>
          <p:cNvPicPr>
            <a:picLocks noChangeAspect="1"/>
          </p:cNvPicPr>
          <p:nvPr/>
        </p:nvPicPr>
        <p:blipFill>
          <a:blip r:embed="rId2">
            <a:clrChange>
              <a:clrFrom>
                <a:srgbClr val="1D0216"/>
              </a:clrFrom>
              <a:clrTo>
                <a:srgbClr val="1D0216">
                  <a:alpha val="0"/>
                </a:srgbClr>
              </a:clrTo>
            </a:clrChange>
            <a:extLst>
              <a:ext uri="{BEBA8EAE-BF5A-486C-A8C5-ECC9F3942E4B}">
                <a14:imgProps xmlns:a14="http://schemas.microsoft.com/office/drawing/2010/main">
                  <a14:imgLayer r:embed="rId3">
                    <a14:imgEffect>
                      <a14:backgroundRemoval t="4927" b="97810" l="9934" r="89956">
                        <a14:foregroundMark x1="29691" y1="13686" x2="23068" y2="5109"/>
                        <a14:foregroundMark x1="23068" y1="5109" x2="25828" y2="17883"/>
                        <a14:foregroundMark x1="60706" y1="87044" x2="51325" y2="89964"/>
                        <a14:foregroundMark x1="51325" y1="89964" x2="41943" y2="98175"/>
                        <a14:foregroundMark x1="41943" y1="98175" x2="32892" y2="97810"/>
                        <a14:foregroundMark x1="32892" y1="97810" x2="31015" y2="89234"/>
                        <a14:foregroundMark x1="83444" y1="49818" x2="84768" y2="50182"/>
                      </a14:backgroundRemoval>
                    </a14:imgEffect>
                  </a14:imgLayer>
                </a14:imgProps>
              </a:ext>
            </a:extLst>
          </a:blip>
          <a:stretch>
            <a:fillRect/>
          </a:stretch>
        </p:blipFill>
        <p:spPr>
          <a:xfrm>
            <a:off x="-116874" y="5086285"/>
            <a:ext cx="3094852" cy="1871941"/>
          </a:xfrm>
          <a:prstGeom prst="rect">
            <a:avLst/>
          </a:prstGeom>
        </p:spPr>
      </p:pic>
      <p:pic>
        <p:nvPicPr>
          <p:cNvPr id="5" name="Picture 4">
            <a:extLst>
              <a:ext uri="{FF2B5EF4-FFF2-40B4-BE49-F238E27FC236}">
                <a16:creationId xmlns:a16="http://schemas.microsoft.com/office/drawing/2014/main" id="{99DCAB98-BFEA-E34A-8538-D1E0EA245680}"/>
              </a:ext>
            </a:extLst>
          </p:cNvPr>
          <p:cNvPicPr>
            <a:picLocks noChangeAspect="1"/>
          </p:cNvPicPr>
          <p:nvPr/>
        </p:nvPicPr>
        <p:blipFill>
          <a:blip r:embed="rId4">
            <a:clrChange>
              <a:clrFrom>
                <a:srgbClr val="1D0216"/>
              </a:clrFrom>
              <a:clrTo>
                <a:srgbClr val="1D0216">
                  <a:alpha val="0"/>
                </a:srgbClr>
              </a:clrTo>
            </a:clrChange>
          </a:blip>
          <a:stretch>
            <a:fillRect/>
          </a:stretch>
        </p:blipFill>
        <p:spPr>
          <a:xfrm>
            <a:off x="113785" y="-50800"/>
            <a:ext cx="2098074" cy="2202576"/>
          </a:xfrm>
          <a:prstGeom prst="rect">
            <a:avLst/>
          </a:prstGeom>
        </p:spPr>
      </p:pic>
      <p:pic>
        <p:nvPicPr>
          <p:cNvPr id="6" name="Picture 5">
            <a:extLst>
              <a:ext uri="{FF2B5EF4-FFF2-40B4-BE49-F238E27FC236}">
                <a16:creationId xmlns:a16="http://schemas.microsoft.com/office/drawing/2014/main" id="{9AEE7720-FB28-1D4A-BC7D-F11630D537D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09" b="89964" l="10000" r="99500">
                        <a14:foregroundMark x1="43000" y1="17153" x2="19500" y2="5839"/>
                        <a14:foregroundMark x1="19500" y1="5839" x2="65000" y2="12409"/>
                        <a14:foregroundMark x1="65000" y1="12409" x2="90500" y2="23905"/>
                        <a14:foregroundMark x1="90500" y1="23905" x2="81000" y2="39051"/>
                        <a14:foregroundMark x1="81000" y1="39051" x2="99500" y2="72993"/>
                        <a14:foregroundMark x1="36000" y1="8942" x2="17500" y2="5109"/>
                      </a14:backgroundRemoval>
                    </a14:imgEffect>
                  </a14:imgLayer>
                </a14:imgProps>
              </a:ext>
            </a:extLst>
          </a:blip>
          <a:stretch>
            <a:fillRect/>
          </a:stretch>
        </p:blipFill>
        <p:spPr>
          <a:xfrm>
            <a:off x="11196338" y="668278"/>
            <a:ext cx="1082845" cy="2966995"/>
          </a:xfrm>
          <a:prstGeom prst="rect">
            <a:avLst/>
          </a:prstGeom>
        </p:spPr>
      </p:pic>
      <p:pic>
        <p:nvPicPr>
          <p:cNvPr id="7" name="Picture 6">
            <a:extLst>
              <a:ext uri="{FF2B5EF4-FFF2-40B4-BE49-F238E27FC236}">
                <a16:creationId xmlns:a16="http://schemas.microsoft.com/office/drawing/2014/main" id="{205E1022-8699-F347-890A-4094C958C300}"/>
              </a:ext>
            </a:extLst>
          </p:cNvPr>
          <p:cNvPicPr>
            <a:picLocks noChangeAspect="1"/>
          </p:cNvPicPr>
          <p:nvPr/>
        </p:nvPicPr>
        <p:blipFill rotWithShape="1">
          <a:blip r:embed="rId7">
            <a:clrChange>
              <a:clrFrom>
                <a:srgbClr val="1D0216"/>
              </a:clrFrom>
              <a:clrTo>
                <a:srgbClr val="1D0216">
                  <a:alpha val="0"/>
                </a:srgbClr>
              </a:clrTo>
            </a:clrChange>
          </a:blip>
          <a:srcRect t="32067"/>
          <a:stretch/>
        </p:blipFill>
        <p:spPr>
          <a:xfrm>
            <a:off x="9184331" y="6229244"/>
            <a:ext cx="3094852" cy="935163"/>
          </a:xfrm>
          <a:prstGeom prst="rect">
            <a:avLst/>
          </a:prstGeom>
        </p:spPr>
      </p:pic>
      <p:sp>
        <p:nvSpPr>
          <p:cNvPr id="8" name="Content Placeholder 3">
            <a:extLst>
              <a:ext uri="{FF2B5EF4-FFF2-40B4-BE49-F238E27FC236}">
                <a16:creationId xmlns:a16="http://schemas.microsoft.com/office/drawing/2014/main" id="{EDEBD4A8-F954-D546-ADB4-DDA0F9D45FA1}"/>
              </a:ext>
            </a:extLst>
          </p:cNvPr>
          <p:cNvSpPr>
            <a:spLocks noGrp="1"/>
          </p:cNvSpPr>
          <p:nvPr>
            <p:ph idx="1"/>
          </p:nvPr>
        </p:nvSpPr>
        <p:spPr>
          <a:xfrm>
            <a:off x="1326850" y="2228524"/>
            <a:ext cx="10754497" cy="3425569"/>
          </a:xfrm>
        </p:spPr>
        <p:txBody>
          <a:bodyPr>
            <a:normAutofit/>
          </a:bodyPr>
          <a:lstStyle/>
          <a:p>
            <a:r>
              <a:rPr lang="en-US" sz="2400" dirty="0">
                <a:solidFill>
                  <a:schemeClr val="bg1"/>
                </a:solidFill>
              </a:rPr>
              <a:t>“ARCSECURE” is a product which consists of 4 modules,</a:t>
            </a:r>
          </a:p>
          <a:p>
            <a:pPr marL="971550" lvl="1" indent="-514350">
              <a:buAutoNum type="arabicPeriod"/>
            </a:pPr>
            <a:r>
              <a:rPr lang="en-US" dirty="0">
                <a:solidFill>
                  <a:schemeClr val="bg1"/>
                </a:solidFill>
              </a:rPr>
              <a:t>Botnet Detection and Mitigation.</a:t>
            </a:r>
          </a:p>
          <a:p>
            <a:pPr marL="971550" lvl="1" indent="-514350">
              <a:buAutoNum type="arabicPeriod"/>
            </a:pPr>
            <a:r>
              <a:rPr lang="en-US" dirty="0">
                <a:solidFill>
                  <a:schemeClr val="bg1"/>
                </a:solidFill>
              </a:rPr>
              <a:t>DDoS Detection and Mitigation.</a:t>
            </a:r>
          </a:p>
          <a:p>
            <a:pPr marL="971550" lvl="1" indent="-514350">
              <a:buAutoNum type="arabicPeriod"/>
            </a:pPr>
            <a:r>
              <a:rPr lang="en-US" dirty="0">
                <a:solidFill>
                  <a:schemeClr val="bg1"/>
                </a:solidFill>
              </a:rPr>
              <a:t>Malware Detection and Mitigation.</a:t>
            </a:r>
          </a:p>
          <a:p>
            <a:pPr marL="971550" lvl="1" indent="-514350">
              <a:buAutoNum type="arabicPeriod"/>
            </a:pPr>
            <a:r>
              <a:rPr lang="en-US" dirty="0">
                <a:solidFill>
                  <a:schemeClr val="bg1"/>
                </a:solidFill>
              </a:rPr>
              <a:t>User Authentication and Authorization.</a:t>
            </a:r>
          </a:p>
          <a:p>
            <a:r>
              <a:rPr lang="en-US" sz="2400" dirty="0">
                <a:solidFill>
                  <a:schemeClr val="bg1"/>
                </a:solidFill>
              </a:rPr>
              <a:t>These 4 modules will have functionalities as the name itself suggests. </a:t>
            </a:r>
          </a:p>
          <a:p>
            <a:r>
              <a:rPr lang="en-US" sz="2400" dirty="0">
                <a:solidFill>
                  <a:schemeClr val="bg1"/>
                </a:solidFill>
              </a:rPr>
              <a:t>This product is mainly targeted at Small Office/Home Office (SOHO) environments.</a:t>
            </a:r>
          </a:p>
        </p:txBody>
      </p:sp>
      <p:sp>
        <p:nvSpPr>
          <p:cNvPr id="9" name="Google Shape;378;p14">
            <a:extLst>
              <a:ext uri="{FF2B5EF4-FFF2-40B4-BE49-F238E27FC236}">
                <a16:creationId xmlns:a16="http://schemas.microsoft.com/office/drawing/2014/main" id="{98EAA6F5-261C-054D-A053-029DADA707DA}"/>
              </a:ext>
            </a:extLst>
          </p:cNvPr>
          <p:cNvSpPr txBox="1">
            <a:spLocks noGrp="1"/>
          </p:cNvSpPr>
          <p:nvPr>
            <p:ph type="title"/>
          </p:nvPr>
        </p:nvSpPr>
        <p:spPr>
          <a:xfrm>
            <a:off x="983263" y="924391"/>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bg1"/>
                </a:solidFill>
                <a:latin typeface="LEMON MILK" pitchFamily="2" charset="77"/>
              </a:rPr>
              <a:t>Introduction</a:t>
            </a:r>
            <a:endParaRPr dirty="0">
              <a:solidFill>
                <a:schemeClr val="bg1"/>
              </a:solidFill>
              <a:latin typeface="LEMON MILK" pitchFamily="2" charset="77"/>
            </a:endParaRPr>
          </a:p>
        </p:txBody>
      </p:sp>
      <p:sp>
        <p:nvSpPr>
          <p:cNvPr id="12" name="TextBox 11">
            <a:extLst>
              <a:ext uri="{FF2B5EF4-FFF2-40B4-BE49-F238E27FC236}">
                <a16:creationId xmlns:a16="http://schemas.microsoft.com/office/drawing/2014/main" id="{CC2E2659-E1A5-8A44-9649-2965A9EB612D}"/>
              </a:ext>
            </a:extLst>
          </p:cNvPr>
          <p:cNvSpPr txBox="1"/>
          <p:nvPr/>
        </p:nvSpPr>
        <p:spPr>
          <a:xfrm>
            <a:off x="11653112" y="6315074"/>
            <a:ext cx="305522" cy="369332"/>
          </a:xfrm>
          <a:prstGeom prst="rect">
            <a:avLst/>
          </a:prstGeom>
          <a:noFill/>
        </p:spPr>
        <p:txBody>
          <a:bodyPr wrap="square" rtlCol="0">
            <a:spAutoFit/>
          </a:bodyPr>
          <a:lstStyle/>
          <a:p>
            <a:fld id="{0157B697-1F80-9145-A1F3-0BC7F2058E48}" type="slidenum">
              <a:rPr lang="en-US" smtClean="0">
                <a:solidFill>
                  <a:schemeClr val="bg1"/>
                </a:solidFill>
              </a:rPr>
              <a:t>2</a:t>
            </a:fld>
            <a:endParaRPr lang="en-US" dirty="0">
              <a:solidFill>
                <a:schemeClr val="bg1"/>
              </a:solidFill>
            </a:endParaRPr>
          </a:p>
        </p:txBody>
      </p:sp>
      <p:grpSp>
        <p:nvGrpSpPr>
          <p:cNvPr id="13" name="Group 12">
            <a:extLst>
              <a:ext uri="{FF2B5EF4-FFF2-40B4-BE49-F238E27FC236}">
                <a16:creationId xmlns:a16="http://schemas.microsoft.com/office/drawing/2014/main" id="{C1D04AB7-2679-FE4C-A09B-78E2C8826EAA}"/>
              </a:ext>
            </a:extLst>
          </p:cNvPr>
          <p:cNvGrpSpPr/>
          <p:nvPr/>
        </p:nvGrpSpPr>
        <p:grpSpPr>
          <a:xfrm>
            <a:off x="161426" y="6450904"/>
            <a:ext cx="1711215" cy="291684"/>
            <a:chOff x="280423" y="6469826"/>
            <a:chExt cx="1443097" cy="247710"/>
          </a:xfrm>
        </p:grpSpPr>
        <p:pic>
          <p:nvPicPr>
            <p:cNvPr id="14" name="Picture 13">
              <a:extLst>
                <a:ext uri="{FF2B5EF4-FFF2-40B4-BE49-F238E27FC236}">
                  <a16:creationId xmlns:a16="http://schemas.microsoft.com/office/drawing/2014/main" id="{815218CB-2879-1448-9455-1A8676276ACB}"/>
                </a:ext>
              </a:extLst>
            </p:cNvPr>
            <p:cNvPicPr>
              <a:picLocks noChangeAspect="1"/>
            </p:cNvPicPr>
            <p:nvPr/>
          </p:nvPicPr>
          <p:blipFill>
            <a:blip r:embed="rId8">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15" name="Picture 14">
              <a:extLst>
                <a:ext uri="{FF2B5EF4-FFF2-40B4-BE49-F238E27FC236}">
                  <a16:creationId xmlns:a16="http://schemas.microsoft.com/office/drawing/2014/main" id="{0A2AF7F3-3708-4A4D-8188-43EF094D509E}"/>
                </a:ext>
              </a:extLst>
            </p:cNvPr>
            <p:cNvPicPr>
              <a:picLocks noChangeAspect="1"/>
            </p:cNvPicPr>
            <p:nvPr/>
          </p:nvPicPr>
          <p:blipFill>
            <a:blip r:embed="rId10"/>
            <a:stretch>
              <a:fillRect/>
            </a:stretch>
          </p:blipFill>
          <p:spPr>
            <a:xfrm>
              <a:off x="280423" y="6469826"/>
              <a:ext cx="187423" cy="233946"/>
            </a:xfrm>
            <a:prstGeom prst="rect">
              <a:avLst/>
            </a:prstGeom>
          </p:spPr>
        </p:pic>
        <p:pic>
          <p:nvPicPr>
            <p:cNvPr id="16" name="Picture 15">
              <a:extLst>
                <a:ext uri="{FF2B5EF4-FFF2-40B4-BE49-F238E27FC236}">
                  <a16:creationId xmlns:a16="http://schemas.microsoft.com/office/drawing/2014/main" id="{B4EB2961-E7A4-B24D-B530-5004ED098526}"/>
                </a:ext>
              </a:extLst>
            </p:cNvPr>
            <p:cNvPicPr>
              <a:picLocks noChangeAspect="1"/>
            </p:cNvPicPr>
            <p:nvPr/>
          </p:nvPicPr>
          <p:blipFill rotWithShape="1">
            <a:blip r:embed="rId11">
              <a:duotone>
                <a:schemeClr val="accent1">
                  <a:shade val="45000"/>
                  <a:satMod val="135000"/>
                </a:schemeClr>
                <a:prstClr val="white"/>
              </a:duotone>
            </a:blip>
            <a:srcRect l="24246" b="26617"/>
            <a:stretch/>
          </p:blipFill>
          <p:spPr>
            <a:xfrm>
              <a:off x="514398" y="6469826"/>
              <a:ext cx="300808" cy="97947"/>
            </a:xfrm>
            <a:prstGeom prst="rect">
              <a:avLst/>
            </a:prstGeom>
          </p:spPr>
        </p:pic>
      </p:grpSp>
    </p:spTree>
    <p:extLst>
      <p:ext uri="{BB962C8B-B14F-4D97-AF65-F5344CB8AC3E}">
        <p14:creationId xmlns:p14="http://schemas.microsoft.com/office/powerpoint/2010/main" val="98003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011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0CE327-AB99-DC48-9ADC-B86F818B20E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443538" y="4467383"/>
            <a:ext cx="7885284" cy="4409071"/>
          </a:xfrm>
          <a:prstGeom prst="rect">
            <a:avLst/>
          </a:prstGeom>
        </p:spPr>
      </p:pic>
      <p:pic>
        <p:nvPicPr>
          <p:cNvPr id="5" name="Picture 4">
            <a:extLst>
              <a:ext uri="{FF2B5EF4-FFF2-40B4-BE49-F238E27FC236}">
                <a16:creationId xmlns:a16="http://schemas.microsoft.com/office/drawing/2014/main" id="{51972132-691C-2149-B8A4-C9D3E3D66EB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48" b="89820" l="3739" r="89900">
                        <a14:foregroundMark x1="42522" y1="47106" x2="30050" y2="34780"/>
                        <a14:foregroundMark x1="30050" y1="34780" x2="21540" y2="16018"/>
                        <a14:foregroundMark x1="21540" y1="16018" x2="18471" y2="5040"/>
                        <a14:foregroundMark x1="18471" y1="5040" x2="11858" y2="24152"/>
                        <a14:foregroundMark x1="11858" y1="24152" x2="9654" y2="34232"/>
                        <a14:foregroundMark x1="9654" y1="34232" x2="35519" y2="36876"/>
                        <a14:foregroundMark x1="35519" y1="36876" x2="35938" y2="37176"/>
                        <a14:foregroundMark x1="4548" y1="39271" x2="9096" y2="28244"/>
                        <a14:foregroundMark x1="38616" y1="36128" x2="43443" y2="46257"/>
                        <a14:foregroundMark x1="42773" y1="44561" x2="42494" y2="46557"/>
                        <a14:foregroundMark x1="43080" y1="45309" x2="42020" y2="46806"/>
                        <a14:foregroundMark x1="5273" y1="40719" x2="3739" y2="41966"/>
                        <a14:foregroundMark x1="14118" y1="10230" x2="16964" y2="1148"/>
                        <a14:foregroundMark x1="16964" y1="1148" x2="23772" y2="8084"/>
                        <a14:foregroundMark x1="42801" y1="44561" x2="44224" y2="47405"/>
                        <a14:foregroundMark x1="68248" y1="67365" x2="67634" y2="69810"/>
                      </a14:backgroundRemoval>
                    </a14:imgEffect>
                  </a14:imgLayer>
                </a14:imgProps>
              </a:ext>
            </a:extLst>
          </a:blip>
          <a:srcRect r="54817" b="24831"/>
          <a:stretch/>
        </p:blipFill>
        <p:spPr>
          <a:xfrm>
            <a:off x="-381988" y="-113101"/>
            <a:ext cx="3500586" cy="3256351"/>
          </a:xfrm>
          <a:prstGeom prst="rect">
            <a:avLst/>
          </a:prstGeom>
        </p:spPr>
      </p:pic>
      <p:pic>
        <p:nvPicPr>
          <p:cNvPr id="6" name="Picture 5">
            <a:extLst>
              <a:ext uri="{FF2B5EF4-FFF2-40B4-BE49-F238E27FC236}">
                <a16:creationId xmlns:a16="http://schemas.microsoft.com/office/drawing/2014/main" id="{79E33299-4F1F-2848-ABD3-9565E03B448F}"/>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1148" b="89820" l="3739" r="89900">
                        <a14:foregroundMark x1="42522" y1="47106" x2="30050" y2="34780"/>
                        <a14:foregroundMark x1="30050" y1="34780" x2="21540" y2="16018"/>
                        <a14:foregroundMark x1="21540" y1="16018" x2="18471" y2="5040"/>
                        <a14:foregroundMark x1="18471" y1="5040" x2="11858" y2="24152"/>
                        <a14:foregroundMark x1="11858" y1="24152" x2="9654" y2="34232"/>
                        <a14:foregroundMark x1="9654" y1="34232" x2="35519" y2="36876"/>
                        <a14:foregroundMark x1="35519" y1="36876" x2="35938" y2="37176"/>
                        <a14:foregroundMark x1="4548" y1="39271" x2="9096" y2="28244"/>
                        <a14:foregroundMark x1="38616" y1="36128" x2="43443" y2="46257"/>
                        <a14:foregroundMark x1="42773" y1="44561" x2="42494" y2="46557"/>
                        <a14:foregroundMark x1="43080" y1="45309" x2="42020" y2="46806"/>
                        <a14:foregroundMark x1="5273" y1="40719" x2="3739" y2="41966"/>
                        <a14:foregroundMark x1="14118" y1="10230" x2="16964" y2="1148"/>
                        <a14:foregroundMark x1="16964" y1="1148" x2="23772" y2="8084"/>
                        <a14:foregroundMark x1="42801" y1="44561" x2="44224" y2="47405"/>
                        <a14:foregroundMark x1="68248" y1="67365" x2="67634" y2="69810"/>
                      </a14:backgroundRemoval>
                    </a14:imgEffect>
                  </a14:imgLayer>
                </a14:imgProps>
              </a:ext>
            </a:extLst>
          </a:blip>
          <a:srcRect r="54817" b="24831"/>
          <a:stretch/>
        </p:blipFill>
        <p:spPr>
          <a:xfrm rot="7935683">
            <a:off x="1894415" y="5988677"/>
            <a:ext cx="2064033" cy="1920026"/>
          </a:xfrm>
          <a:prstGeom prst="rect">
            <a:avLst/>
          </a:prstGeom>
        </p:spPr>
      </p:pic>
      <p:pic>
        <p:nvPicPr>
          <p:cNvPr id="7" name="Picture 6">
            <a:extLst>
              <a:ext uri="{FF2B5EF4-FFF2-40B4-BE49-F238E27FC236}">
                <a16:creationId xmlns:a16="http://schemas.microsoft.com/office/drawing/2014/main" id="{99BE4A8E-93BC-4942-98BB-7BD040EED6F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99" b="89920" l="9989" r="89955">
                        <a14:foregroundMark x1="43806" y1="4840" x2="72321" y2="5140"/>
                        <a14:foregroundMark x1="72321" y1="5140" x2="79102" y2="5090"/>
                        <a14:foregroundMark x1="79102" y1="5090" x2="72377" y2="1297"/>
                        <a14:foregroundMark x1="47321" y1="5140" x2="47935" y2="499"/>
                        <a14:foregroundMark x1="47377" y1="5988" x2="42941" y2="6138"/>
                        <a14:foregroundMark x1="44559" y1="6138" x2="42773" y2="6138"/>
                        <a14:foregroundMark x1="44810" y1="6886" x2="43108" y2="7036"/>
                        <a14:backgroundMark x1="86775" y1="12874" x2="67746" y2="51846"/>
                        <a14:backgroundMark x1="67746" y1="51846" x2="62193" y2="43313"/>
                        <a14:backgroundMark x1="62193" y1="43313" x2="58036" y2="32385"/>
                        <a14:backgroundMark x1="58036" y1="32385" x2="80441" y2="14072"/>
                        <a14:backgroundMark x1="80441" y1="14072" x2="76563" y2="26497"/>
                        <a14:backgroundMark x1="76563" y1="26497" x2="71261" y2="35828"/>
                        <a14:backgroundMark x1="71261" y1="35828" x2="65095" y2="33283"/>
                        <a14:backgroundMark x1="65095" y1="33283" x2="60631" y2="17764"/>
                      </a14:backgroundRemoval>
                    </a14:imgEffect>
                  </a14:imgLayer>
                </a14:imgProps>
              </a:ext>
            </a:extLst>
          </a:blip>
          <a:stretch>
            <a:fillRect/>
          </a:stretch>
        </p:blipFill>
        <p:spPr>
          <a:xfrm>
            <a:off x="3425780" y="0"/>
            <a:ext cx="7018165" cy="3924219"/>
          </a:xfrm>
          <a:prstGeom prst="rect">
            <a:avLst/>
          </a:prstGeom>
        </p:spPr>
      </p:pic>
      <p:grpSp>
        <p:nvGrpSpPr>
          <p:cNvPr id="14" name="Group 13">
            <a:extLst>
              <a:ext uri="{FF2B5EF4-FFF2-40B4-BE49-F238E27FC236}">
                <a16:creationId xmlns:a16="http://schemas.microsoft.com/office/drawing/2014/main" id="{FBCFE9EF-0D38-C544-A450-6CE8A97270B3}"/>
              </a:ext>
            </a:extLst>
          </p:cNvPr>
          <p:cNvGrpSpPr/>
          <p:nvPr/>
        </p:nvGrpSpPr>
        <p:grpSpPr>
          <a:xfrm>
            <a:off x="161426" y="6450904"/>
            <a:ext cx="1711215" cy="291684"/>
            <a:chOff x="280423" y="6469826"/>
            <a:chExt cx="1443097" cy="247710"/>
          </a:xfrm>
        </p:grpSpPr>
        <p:pic>
          <p:nvPicPr>
            <p:cNvPr id="11" name="Picture 10">
              <a:extLst>
                <a:ext uri="{FF2B5EF4-FFF2-40B4-BE49-F238E27FC236}">
                  <a16:creationId xmlns:a16="http://schemas.microsoft.com/office/drawing/2014/main" id="{DFA30D9D-CD6A-F240-95FB-ADC1BFFCBE8A}"/>
                </a:ext>
              </a:extLst>
            </p:cNvPr>
            <p:cNvPicPr>
              <a:picLocks noChangeAspect="1"/>
            </p:cNvPicPr>
            <p:nvPr/>
          </p:nvPicPr>
          <p:blipFill>
            <a:blip r:embed="rId9">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12" name="Picture 11">
              <a:extLst>
                <a:ext uri="{FF2B5EF4-FFF2-40B4-BE49-F238E27FC236}">
                  <a16:creationId xmlns:a16="http://schemas.microsoft.com/office/drawing/2014/main" id="{3D360C9D-A982-1E46-A3F0-660D33D113A2}"/>
                </a:ext>
              </a:extLst>
            </p:cNvPr>
            <p:cNvPicPr>
              <a:picLocks noChangeAspect="1"/>
            </p:cNvPicPr>
            <p:nvPr/>
          </p:nvPicPr>
          <p:blipFill>
            <a:blip r:embed="rId11"/>
            <a:stretch>
              <a:fillRect/>
            </a:stretch>
          </p:blipFill>
          <p:spPr>
            <a:xfrm>
              <a:off x="280423" y="6469826"/>
              <a:ext cx="187423" cy="233946"/>
            </a:xfrm>
            <a:prstGeom prst="rect">
              <a:avLst/>
            </a:prstGeom>
          </p:spPr>
        </p:pic>
        <p:pic>
          <p:nvPicPr>
            <p:cNvPr id="13" name="Picture 12">
              <a:extLst>
                <a:ext uri="{FF2B5EF4-FFF2-40B4-BE49-F238E27FC236}">
                  <a16:creationId xmlns:a16="http://schemas.microsoft.com/office/drawing/2014/main" id="{D3D344CF-E3D0-4B42-A8C5-226F71C6FA1F}"/>
                </a:ext>
              </a:extLst>
            </p:cNvPr>
            <p:cNvPicPr>
              <a:picLocks noChangeAspect="1"/>
            </p:cNvPicPr>
            <p:nvPr/>
          </p:nvPicPr>
          <p:blipFill rotWithShape="1">
            <a:blip r:embed="rId12">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19" name="TextBox 18">
            <a:extLst>
              <a:ext uri="{FF2B5EF4-FFF2-40B4-BE49-F238E27FC236}">
                <a16:creationId xmlns:a16="http://schemas.microsoft.com/office/drawing/2014/main" id="{A46B14DD-81ED-084A-B50B-6752C4EDA561}"/>
              </a:ext>
            </a:extLst>
          </p:cNvPr>
          <p:cNvSpPr txBox="1"/>
          <p:nvPr/>
        </p:nvSpPr>
        <p:spPr>
          <a:xfrm>
            <a:off x="9896030" y="6318250"/>
            <a:ext cx="1200797"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20" name="Title 4">
            <a:extLst>
              <a:ext uri="{FF2B5EF4-FFF2-40B4-BE49-F238E27FC236}">
                <a16:creationId xmlns:a16="http://schemas.microsoft.com/office/drawing/2014/main" id="{8EDB12B9-50B9-7142-80D9-9A591EC4BC07}"/>
              </a:ext>
            </a:extLst>
          </p:cNvPr>
          <p:cNvSpPr txBox="1">
            <a:spLocks/>
          </p:cNvSpPr>
          <p:nvPr/>
        </p:nvSpPr>
        <p:spPr>
          <a:xfrm>
            <a:off x="914400" y="3119564"/>
            <a:ext cx="10363200" cy="13620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bg1"/>
                </a:solidFill>
              </a:rPr>
              <a:t>IT17078306 - H.N </a:t>
            </a:r>
            <a:r>
              <a:rPr lang="en-US" sz="4000" dirty="0" err="1">
                <a:solidFill>
                  <a:schemeClr val="bg1"/>
                </a:solidFill>
              </a:rPr>
              <a:t>Jayawardhane</a:t>
            </a:r>
            <a:endParaRPr lang="en-US" sz="4000" dirty="0">
              <a:solidFill>
                <a:schemeClr val="bg1"/>
              </a:solidFill>
            </a:endParaRPr>
          </a:p>
        </p:txBody>
      </p:sp>
      <p:sp>
        <p:nvSpPr>
          <p:cNvPr id="21" name="Text Placeholder 5">
            <a:extLst>
              <a:ext uri="{FF2B5EF4-FFF2-40B4-BE49-F238E27FC236}">
                <a16:creationId xmlns:a16="http://schemas.microsoft.com/office/drawing/2014/main" id="{FE9A7697-2068-D84D-8E09-2477F1127566}"/>
              </a:ext>
            </a:extLst>
          </p:cNvPr>
          <p:cNvSpPr txBox="1">
            <a:spLocks/>
          </p:cNvSpPr>
          <p:nvPr/>
        </p:nvSpPr>
        <p:spPr>
          <a:xfrm>
            <a:off x="462886" y="4716178"/>
            <a:ext cx="10363200" cy="15001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85000"/>
                  </a:schemeClr>
                </a:solidFill>
              </a:rPr>
              <a:t>Bachelor of Science (Hons) Degree in Information Technology Specialized in Cyber Security</a:t>
            </a:r>
          </a:p>
        </p:txBody>
      </p:sp>
      <p:sp>
        <p:nvSpPr>
          <p:cNvPr id="23" name="Rectangle 22">
            <a:extLst>
              <a:ext uri="{FF2B5EF4-FFF2-40B4-BE49-F238E27FC236}">
                <a16:creationId xmlns:a16="http://schemas.microsoft.com/office/drawing/2014/main" id="{43A6B867-F730-434C-B1CB-2FF9A88D97E6}"/>
              </a:ext>
            </a:extLst>
          </p:cNvPr>
          <p:cNvSpPr/>
          <p:nvPr/>
        </p:nvSpPr>
        <p:spPr>
          <a:xfrm>
            <a:off x="9977434" y="226517"/>
            <a:ext cx="1981200" cy="22860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ign&#10;&#10;Description automatically generated">
            <a:extLst>
              <a:ext uri="{FF2B5EF4-FFF2-40B4-BE49-F238E27FC236}">
                <a16:creationId xmlns:a16="http://schemas.microsoft.com/office/drawing/2014/main" id="{2A02C7EB-8EFC-1B4F-AF5C-C2EE3234C13F}"/>
              </a:ext>
            </a:extLst>
          </p:cNvPr>
          <p:cNvPicPr>
            <a:picLocks noChangeAspect="1"/>
          </p:cNvPicPr>
          <p:nvPr/>
        </p:nvPicPr>
        <p:blipFill>
          <a:blip r:embed="rId13"/>
          <a:stretch>
            <a:fillRect/>
          </a:stretch>
        </p:blipFill>
        <p:spPr>
          <a:xfrm>
            <a:off x="617220" y="1941529"/>
            <a:ext cx="5499100" cy="2240736"/>
          </a:xfrm>
          <a:prstGeom prst="rect">
            <a:avLst/>
          </a:prstGeom>
        </p:spPr>
      </p:pic>
      <p:pic>
        <p:nvPicPr>
          <p:cNvPr id="18" name="Picture 17" descr="A person posing for the camera&#10;&#10;Description automatically generated">
            <a:extLst>
              <a:ext uri="{FF2B5EF4-FFF2-40B4-BE49-F238E27FC236}">
                <a16:creationId xmlns:a16="http://schemas.microsoft.com/office/drawing/2014/main" id="{9CF8D976-249D-C747-AC54-67E5F0C36CB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77434" y="232040"/>
            <a:ext cx="1981200" cy="2286001"/>
          </a:xfrm>
          <a:prstGeom prst="rect">
            <a:avLst/>
          </a:prstGeom>
        </p:spPr>
      </p:pic>
      <p:sp>
        <p:nvSpPr>
          <p:cNvPr id="22" name="TextBox 21">
            <a:extLst>
              <a:ext uri="{FF2B5EF4-FFF2-40B4-BE49-F238E27FC236}">
                <a16:creationId xmlns:a16="http://schemas.microsoft.com/office/drawing/2014/main" id="{20E2A60A-1074-014A-9585-427CC0763847}"/>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20</a:t>
            </a:fld>
            <a:endParaRPr lang="en-US" dirty="0">
              <a:solidFill>
                <a:schemeClr val="bg1"/>
              </a:solidFill>
            </a:endParaRPr>
          </a:p>
        </p:txBody>
      </p:sp>
    </p:spTree>
    <p:extLst>
      <p:ext uri="{BB962C8B-B14F-4D97-AF65-F5344CB8AC3E}">
        <p14:creationId xmlns:p14="http://schemas.microsoft.com/office/powerpoint/2010/main" val="232548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0" name="Title 4">
            <a:extLst>
              <a:ext uri="{FF2B5EF4-FFF2-40B4-BE49-F238E27FC236}">
                <a16:creationId xmlns:a16="http://schemas.microsoft.com/office/drawing/2014/main" id="{27B5BCF2-53C8-6A45-A687-41D2BBEF4467}"/>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IT17078306 – H.N </a:t>
            </a:r>
            <a:r>
              <a:rPr lang="en-US" sz="1800" dirty="0" err="1">
                <a:solidFill>
                  <a:schemeClr val="bg1"/>
                </a:solidFill>
                <a:latin typeface="+mn-lt"/>
              </a:rPr>
              <a:t>Jayawadhane</a:t>
            </a:r>
            <a:r>
              <a:rPr lang="en-US" sz="1800" dirty="0">
                <a:solidFill>
                  <a:schemeClr val="bg1"/>
                </a:solidFill>
                <a:latin typeface="+mn-lt"/>
              </a:rPr>
              <a:t>	2020-086</a:t>
            </a: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8" y="414939"/>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solidFill>
                  <a:schemeClr val="bg1"/>
                </a:solidFill>
                <a:latin typeface="LEMON MILK" pitchFamily="2" charset="77"/>
              </a:rPr>
              <a:t>BACKGROUND/RESEARCH GAP</a:t>
            </a:r>
            <a:endParaRPr sz="3200" dirty="0">
              <a:solidFill>
                <a:schemeClr val="bg1"/>
              </a:solidFill>
              <a:latin typeface="LEMON MILK" pitchFamily="2" charset="77"/>
            </a:endParaRPr>
          </a:p>
        </p:txBody>
      </p:sp>
      <p:sp>
        <p:nvSpPr>
          <p:cNvPr id="2" name="Rectangle 1">
            <a:extLst>
              <a:ext uri="{FF2B5EF4-FFF2-40B4-BE49-F238E27FC236}">
                <a16:creationId xmlns:a16="http://schemas.microsoft.com/office/drawing/2014/main" id="{3D271EF7-36C6-0043-AE1E-823F109DFC93}"/>
              </a:ext>
            </a:extLst>
          </p:cNvPr>
          <p:cNvSpPr/>
          <p:nvPr/>
        </p:nvSpPr>
        <p:spPr>
          <a:xfrm>
            <a:off x="969383" y="1985443"/>
            <a:ext cx="9944564" cy="3785652"/>
          </a:xfrm>
          <a:prstGeom prst="rect">
            <a:avLst/>
          </a:prstGeom>
        </p:spPr>
        <p:txBody>
          <a:bodyPr wrap="square">
            <a:spAutoFit/>
          </a:bodyPr>
          <a:lstStyle/>
          <a:p>
            <a:pPr marL="285750" indent="-285750">
              <a:buFont typeface="Arial" panose="020B0604020202020204" pitchFamily="34" charset="0"/>
              <a:buChar char="•"/>
            </a:pPr>
            <a:r>
              <a:rPr lang="en-US" sz="2000" dirty="0">
                <a:solidFill>
                  <a:schemeClr val="bg1"/>
                </a:solidFill>
              </a:rPr>
              <a:t>Malware can be entered into one’s device/ network without its knowledge at any time. </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[1]</a:t>
            </a: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One main instance is where a user will download and install a  version of a software version which could potentially be malicious. [2]</a:t>
            </a:r>
          </a:p>
          <a:p>
            <a:pPr marL="285750" indent="-285750">
              <a:buFont typeface="Arial" panose="020B0604020202020204" pitchFamily="34" charset="0"/>
              <a:buChar char="•"/>
            </a:pPr>
            <a:r>
              <a:rPr lang="en-US" sz="2000" dirty="0">
                <a:solidFill>
                  <a:schemeClr val="bg1"/>
                </a:solidFill>
              </a:rPr>
              <a:t>Therefore, it is essential that files are checked before being installed in their devices.</a:t>
            </a:r>
          </a:p>
          <a:p>
            <a:pPr marL="285750" indent="-285750">
              <a:buFont typeface="Arial" panose="020B0604020202020204" pitchFamily="34" charset="0"/>
              <a:buChar char="•"/>
            </a:pPr>
            <a:r>
              <a:rPr lang="en-US" sz="2000" dirty="0">
                <a:solidFill>
                  <a:schemeClr val="bg1"/>
                </a:solidFill>
              </a:rPr>
              <a:t>In the modern days, the devices that are readily available does not have the ability to check if the files that have been downloaded consists of malicious content until the user has installed it and the system is compromised. [3]</a:t>
            </a:r>
          </a:p>
          <a:p>
            <a:pPr marL="285750" indent="-285750">
              <a:buFont typeface="Arial" panose="020B0604020202020204" pitchFamily="34" charset="0"/>
              <a:buChar char="•"/>
            </a:pPr>
            <a:r>
              <a:rPr lang="en-US" sz="2000" dirty="0">
                <a:solidFill>
                  <a:schemeClr val="bg1"/>
                </a:solidFill>
              </a:rPr>
              <a:t>Therefore, In order to not let malware go undetected and if in case malware is detected there should also be systems in place. Hence it is important to produce a solution to address this gap.</a:t>
            </a:r>
          </a:p>
          <a:p>
            <a:pPr marL="285750" indent="-285750">
              <a:buFont typeface="Arial" panose="020B0604020202020204" pitchFamily="34" charset="0"/>
              <a:buChar char="•"/>
            </a:pPr>
            <a:r>
              <a:rPr lang="en-US" sz="2000" dirty="0">
                <a:solidFill>
                  <a:schemeClr val="bg1"/>
                </a:solidFill>
              </a:rPr>
              <a:t>Hence the Malware Detection and Mitigation Module of ARCSECURE will be mainly addressing the above gap in existence to bridge it.</a:t>
            </a:r>
          </a:p>
        </p:txBody>
      </p:sp>
      <p:pic>
        <p:nvPicPr>
          <p:cNvPr id="13" name="Picture 12">
            <a:extLst>
              <a:ext uri="{FF2B5EF4-FFF2-40B4-BE49-F238E27FC236}">
                <a16:creationId xmlns:a16="http://schemas.microsoft.com/office/drawing/2014/main" id="{E59D703A-0044-D34C-9E33-6971FDDA9787}"/>
              </a:ext>
            </a:extLst>
          </p:cNvPr>
          <p:cNvPicPr>
            <a:picLocks noChangeAspect="1"/>
          </p:cNvPicPr>
          <p:nvPr/>
        </p:nvPicPr>
        <p:blipFill>
          <a:blip r:embed="rId6"/>
          <a:stretch>
            <a:fillRect/>
          </a:stretch>
        </p:blipFill>
        <p:spPr>
          <a:xfrm>
            <a:off x="10309454" y="14170"/>
            <a:ext cx="2173956" cy="1988938"/>
          </a:xfrm>
          <a:prstGeom prst="rect">
            <a:avLst/>
          </a:prstGeom>
        </p:spPr>
      </p:pic>
      <p:sp>
        <p:nvSpPr>
          <p:cNvPr id="16" name="TextBox 15">
            <a:extLst>
              <a:ext uri="{FF2B5EF4-FFF2-40B4-BE49-F238E27FC236}">
                <a16:creationId xmlns:a16="http://schemas.microsoft.com/office/drawing/2014/main" id="{8660D939-33E0-C54E-9B86-58F96819578C}"/>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224889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8" y="414939"/>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solidFill>
                  <a:schemeClr val="bg1"/>
                </a:solidFill>
                <a:latin typeface="LEMON MILK" pitchFamily="2" charset="77"/>
              </a:rPr>
              <a:t>RESEARCH PROBLEM</a:t>
            </a:r>
            <a:endParaRPr sz="3200" dirty="0">
              <a:solidFill>
                <a:schemeClr val="bg1"/>
              </a:solidFill>
              <a:latin typeface="LEMON MILK" pitchFamily="2" charset="77"/>
            </a:endParaRPr>
          </a:p>
        </p:txBody>
      </p:sp>
      <p:sp>
        <p:nvSpPr>
          <p:cNvPr id="12" name="Title 4">
            <a:extLst>
              <a:ext uri="{FF2B5EF4-FFF2-40B4-BE49-F238E27FC236}">
                <a16:creationId xmlns:a16="http://schemas.microsoft.com/office/drawing/2014/main" id="{47B4063E-7B2E-A24B-B92C-19319B8E1B4E}"/>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IT17078306 – H.N </a:t>
            </a:r>
            <a:r>
              <a:rPr lang="en-US" sz="1800" dirty="0" err="1">
                <a:solidFill>
                  <a:schemeClr val="bg1"/>
                </a:solidFill>
                <a:latin typeface="+mn-lt"/>
              </a:rPr>
              <a:t>Jayawadhane</a:t>
            </a:r>
            <a:r>
              <a:rPr lang="en-US" sz="1800" dirty="0">
                <a:solidFill>
                  <a:schemeClr val="bg1"/>
                </a:solidFill>
                <a:latin typeface="+mn-lt"/>
              </a:rPr>
              <a:t>	2020-086</a:t>
            </a:r>
          </a:p>
        </p:txBody>
      </p:sp>
      <p:sp>
        <p:nvSpPr>
          <p:cNvPr id="13" name="Content Placeholder 2">
            <a:extLst>
              <a:ext uri="{FF2B5EF4-FFF2-40B4-BE49-F238E27FC236}">
                <a16:creationId xmlns:a16="http://schemas.microsoft.com/office/drawing/2014/main" id="{C62AB225-BB0B-B246-80FD-9910B5226E97}"/>
              </a:ext>
            </a:extLst>
          </p:cNvPr>
          <p:cNvSpPr>
            <a:spLocks noGrp="1"/>
          </p:cNvSpPr>
          <p:nvPr>
            <p:ph idx="1"/>
          </p:nvPr>
        </p:nvSpPr>
        <p:spPr>
          <a:xfrm>
            <a:off x="304800" y="1143000"/>
            <a:ext cx="11684000" cy="5181600"/>
          </a:xfrm>
        </p:spPr>
        <p:txBody>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marL="0" indent="0" algn="ctr">
              <a:buNone/>
            </a:pPr>
            <a:r>
              <a:rPr lang="en-US" dirty="0">
                <a:solidFill>
                  <a:schemeClr val="bg1"/>
                </a:solidFill>
              </a:rPr>
              <a:t>How to detect malware at an initial stage and mitigate it to prevent the system from being compromised?</a:t>
            </a:r>
          </a:p>
        </p:txBody>
      </p:sp>
      <p:pic>
        <p:nvPicPr>
          <p:cNvPr id="2" name="Picture 1">
            <a:extLst>
              <a:ext uri="{FF2B5EF4-FFF2-40B4-BE49-F238E27FC236}">
                <a16:creationId xmlns:a16="http://schemas.microsoft.com/office/drawing/2014/main" id="{370D860A-DE96-1946-9A93-2D0B8ACAEBE7}"/>
              </a:ext>
            </a:extLst>
          </p:cNvPr>
          <p:cNvPicPr>
            <a:picLocks noChangeAspect="1"/>
          </p:cNvPicPr>
          <p:nvPr/>
        </p:nvPicPr>
        <p:blipFill>
          <a:blip r:embed="rId6">
            <a:clrChange>
              <a:clrFrom>
                <a:srgbClr val="F6F6F6"/>
              </a:clrFrom>
              <a:clrTo>
                <a:srgbClr val="F6F6F6">
                  <a:alpha val="0"/>
                </a:srgbClr>
              </a:clrTo>
            </a:clrChange>
          </a:blip>
          <a:stretch>
            <a:fillRect/>
          </a:stretch>
        </p:blipFill>
        <p:spPr>
          <a:xfrm>
            <a:off x="10029301" y="15642"/>
            <a:ext cx="3280551" cy="2120356"/>
          </a:xfrm>
          <a:prstGeom prst="rect">
            <a:avLst/>
          </a:prstGeom>
        </p:spPr>
      </p:pic>
      <p:sp>
        <p:nvSpPr>
          <p:cNvPr id="15" name="TextBox 14">
            <a:extLst>
              <a:ext uri="{FF2B5EF4-FFF2-40B4-BE49-F238E27FC236}">
                <a16:creationId xmlns:a16="http://schemas.microsoft.com/office/drawing/2014/main" id="{A9E6AB47-5B88-BC42-BA16-7E26A0B8FA92}"/>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22</a:t>
            </a:fld>
            <a:endParaRPr lang="en-US" dirty="0">
              <a:solidFill>
                <a:schemeClr val="bg1"/>
              </a:solidFill>
            </a:endParaRPr>
          </a:p>
        </p:txBody>
      </p:sp>
    </p:spTree>
    <p:extLst>
      <p:ext uri="{BB962C8B-B14F-4D97-AF65-F5344CB8AC3E}">
        <p14:creationId xmlns:p14="http://schemas.microsoft.com/office/powerpoint/2010/main" val="226009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7" y="414939"/>
            <a:ext cx="6924581"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solidFill>
                  <a:schemeClr val="bg1"/>
                </a:solidFill>
                <a:latin typeface="LEMON MILK" pitchFamily="2" charset="77"/>
              </a:rPr>
              <a:t>SPECIFIC AND SUB OBJECTIVES</a:t>
            </a:r>
            <a:endParaRPr sz="3200" dirty="0">
              <a:solidFill>
                <a:schemeClr val="bg1"/>
              </a:solidFill>
              <a:latin typeface="LEMON MILK" pitchFamily="2" charset="77"/>
            </a:endParaRPr>
          </a:p>
        </p:txBody>
      </p:sp>
      <p:sp>
        <p:nvSpPr>
          <p:cNvPr id="12" name="Title 4">
            <a:extLst>
              <a:ext uri="{FF2B5EF4-FFF2-40B4-BE49-F238E27FC236}">
                <a16:creationId xmlns:a16="http://schemas.microsoft.com/office/drawing/2014/main" id="{1D0B047F-3771-964A-AAD3-513094A46D4E}"/>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IT17078306 – H.N </a:t>
            </a:r>
            <a:r>
              <a:rPr lang="en-US" sz="1800" dirty="0" err="1">
                <a:solidFill>
                  <a:schemeClr val="bg1"/>
                </a:solidFill>
                <a:latin typeface="+mn-lt"/>
              </a:rPr>
              <a:t>Jayawadhane</a:t>
            </a:r>
            <a:r>
              <a:rPr lang="en-US" sz="1800" dirty="0">
                <a:solidFill>
                  <a:schemeClr val="bg1"/>
                </a:solidFill>
                <a:latin typeface="+mn-lt"/>
              </a:rPr>
              <a:t>	2020-086</a:t>
            </a:r>
          </a:p>
        </p:txBody>
      </p:sp>
      <p:sp>
        <p:nvSpPr>
          <p:cNvPr id="2" name="Rectangle 1">
            <a:extLst>
              <a:ext uri="{FF2B5EF4-FFF2-40B4-BE49-F238E27FC236}">
                <a16:creationId xmlns:a16="http://schemas.microsoft.com/office/drawing/2014/main" id="{990425AE-A554-A64C-83CD-E870CEBFAB81}"/>
              </a:ext>
            </a:extLst>
          </p:cNvPr>
          <p:cNvSpPr/>
          <p:nvPr/>
        </p:nvSpPr>
        <p:spPr>
          <a:xfrm>
            <a:off x="1872641" y="1791512"/>
            <a:ext cx="6096000" cy="2862322"/>
          </a:xfrm>
          <a:prstGeom prst="rect">
            <a:avLst/>
          </a:prstGeom>
        </p:spPr>
        <p:txBody>
          <a:bodyPr>
            <a:spAutoFit/>
          </a:bodyPr>
          <a:lstStyle/>
          <a:p>
            <a:pPr marL="342900" indent="-342900">
              <a:buFont typeface="Arial" panose="020B0604020202020204" pitchFamily="34" charset="0"/>
              <a:buChar char="•"/>
            </a:pPr>
            <a:r>
              <a:rPr lang="en-US" sz="2000" dirty="0">
                <a:solidFill>
                  <a:schemeClr val="bg1"/>
                </a:solidFill>
              </a:rPr>
              <a:t>Finding a dataset.</a:t>
            </a:r>
          </a:p>
          <a:p>
            <a:pPr marL="342900" indent="-342900">
              <a:buFont typeface="Arial" panose="020B0604020202020204" pitchFamily="34" charset="0"/>
              <a:buChar char="•"/>
            </a:pPr>
            <a:r>
              <a:rPr lang="en-US" sz="2000" dirty="0">
                <a:solidFill>
                  <a:schemeClr val="bg1"/>
                </a:solidFill>
              </a:rPr>
              <a:t>Training malware detection module.</a:t>
            </a:r>
          </a:p>
          <a:p>
            <a:pPr marL="342900" indent="-342900">
              <a:buFont typeface="Arial" panose="020B0604020202020204" pitchFamily="34" charset="0"/>
              <a:buChar char="•"/>
            </a:pPr>
            <a:r>
              <a:rPr lang="en-US" sz="2000" dirty="0">
                <a:solidFill>
                  <a:schemeClr val="bg1"/>
                </a:solidFill>
              </a:rPr>
              <a:t>Testing malware detection module.</a:t>
            </a:r>
          </a:p>
          <a:p>
            <a:pPr marL="342900" indent="-342900">
              <a:buFont typeface="Arial" panose="020B0604020202020204" pitchFamily="34" charset="0"/>
              <a:buChar char="•"/>
            </a:pPr>
            <a:r>
              <a:rPr lang="en-US" sz="2000" dirty="0">
                <a:solidFill>
                  <a:schemeClr val="bg1"/>
                </a:solidFill>
              </a:rPr>
              <a:t>Logging the files that have been detected as malicious or legitimate.</a:t>
            </a:r>
          </a:p>
          <a:p>
            <a:pPr marL="342900" indent="-342900">
              <a:buFont typeface="Arial" panose="020B0604020202020204" pitchFamily="34" charset="0"/>
              <a:buChar char="•"/>
            </a:pPr>
            <a:r>
              <a:rPr lang="en-US" sz="2000" dirty="0">
                <a:solidFill>
                  <a:schemeClr val="bg1"/>
                </a:solidFill>
              </a:rPr>
              <a:t>Enable mechanism to delete file immediately from the system if detected as malicious.</a:t>
            </a:r>
          </a:p>
          <a:p>
            <a:pPr marL="342900" indent="-342900">
              <a:buFont typeface="Arial" panose="020B0604020202020204" pitchFamily="34" charset="0"/>
              <a:buChar char="•"/>
            </a:pPr>
            <a:r>
              <a:rPr lang="en-US" sz="2000" dirty="0">
                <a:solidFill>
                  <a:schemeClr val="bg1"/>
                </a:solidFill>
              </a:rPr>
              <a:t>Enable mechanism to execute the file if detected as legitimate.</a:t>
            </a:r>
          </a:p>
        </p:txBody>
      </p:sp>
      <p:pic>
        <p:nvPicPr>
          <p:cNvPr id="13" name="Picture 12">
            <a:extLst>
              <a:ext uri="{FF2B5EF4-FFF2-40B4-BE49-F238E27FC236}">
                <a16:creationId xmlns:a16="http://schemas.microsoft.com/office/drawing/2014/main" id="{CA890DBA-A722-C64A-BD41-69B05DD7141D}"/>
              </a:ext>
            </a:extLst>
          </p:cNvPr>
          <p:cNvPicPr>
            <a:picLocks noChangeAspect="1"/>
          </p:cNvPicPr>
          <p:nvPr/>
        </p:nvPicPr>
        <p:blipFill>
          <a:blip r:embed="rId6">
            <a:clrChange>
              <a:clrFrom>
                <a:srgbClr val="FFFFFF"/>
              </a:clrFrom>
              <a:clrTo>
                <a:srgbClr val="FFFFFF">
                  <a:alpha val="0"/>
                </a:srgbClr>
              </a:clrTo>
            </a:clrChange>
          </a:blip>
          <a:stretch>
            <a:fillRect/>
          </a:stretch>
        </p:blipFill>
        <p:spPr>
          <a:xfrm flipH="1">
            <a:off x="10563064" y="250696"/>
            <a:ext cx="1926701" cy="1808809"/>
          </a:xfrm>
          <a:prstGeom prst="rect">
            <a:avLst/>
          </a:prstGeom>
        </p:spPr>
      </p:pic>
      <p:sp>
        <p:nvSpPr>
          <p:cNvPr id="16" name="TextBox 15">
            <a:extLst>
              <a:ext uri="{FF2B5EF4-FFF2-40B4-BE49-F238E27FC236}">
                <a16:creationId xmlns:a16="http://schemas.microsoft.com/office/drawing/2014/main" id="{637018EC-C1E9-444C-90B4-E941C062F2C3}"/>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23</a:t>
            </a:fld>
            <a:endParaRPr lang="en-US" dirty="0">
              <a:solidFill>
                <a:schemeClr val="bg1"/>
              </a:solidFill>
            </a:endParaRPr>
          </a:p>
        </p:txBody>
      </p:sp>
    </p:spTree>
    <p:extLst>
      <p:ext uri="{BB962C8B-B14F-4D97-AF65-F5344CB8AC3E}">
        <p14:creationId xmlns:p14="http://schemas.microsoft.com/office/powerpoint/2010/main" val="61839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bg1"/>
                </a:solidFill>
                <a:latin typeface="LEMON MILK" pitchFamily="2" charset="77"/>
              </a:rPr>
              <a:t>METHODOLOGY AND SYSTEM DIAGRAM</a:t>
            </a:r>
          </a:p>
        </p:txBody>
      </p:sp>
      <p:sp>
        <p:nvSpPr>
          <p:cNvPr id="11" name="Title 4">
            <a:extLst>
              <a:ext uri="{FF2B5EF4-FFF2-40B4-BE49-F238E27FC236}">
                <a16:creationId xmlns:a16="http://schemas.microsoft.com/office/drawing/2014/main" id="{BE3A8137-F70F-174D-9D16-0020F4A87B94}"/>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IT17078306 – H.N </a:t>
            </a:r>
            <a:r>
              <a:rPr lang="en-US" sz="1800" dirty="0" err="1">
                <a:solidFill>
                  <a:schemeClr val="bg1"/>
                </a:solidFill>
                <a:latin typeface="+mn-lt"/>
              </a:rPr>
              <a:t>Jayawadhane</a:t>
            </a:r>
            <a:r>
              <a:rPr lang="en-US" sz="1800" dirty="0">
                <a:solidFill>
                  <a:schemeClr val="bg1"/>
                </a:solidFill>
                <a:latin typeface="+mn-lt"/>
              </a:rPr>
              <a:t>	2020-086</a:t>
            </a:r>
          </a:p>
        </p:txBody>
      </p:sp>
      <p:pic>
        <p:nvPicPr>
          <p:cNvPr id="13" name="Content Placeholder 4" descr="A close up of a map&#10;&#10;Description automatically generated">
            <a:extLst>
              <a:ext uri="{FF2B5EF4-FFF2-40B4-BE49-F238E27FC236}">
                <a16:creationId xmlns:a16="http://schemas.microsoft.com/office/drawing/2014/main" id="{37ECB41D-9552-914E-BA34-628B1C6E3A74}"/>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711295" y="1365069"/>
            <a:ext cx="5975506" cy="4438767"/>
          </a:xfrm>
        </p:spPr>
      </p:pic>
      <p:sp>
        <p:nvSpPr>
          <p:cNvPr id="14" name="TextBox 13">
            <a:extLst>
              <a:ext uri="{FF2B5EF4-FFF2-40B4-BE49-F238E27FC236}">
                <a16:creationId xmlns:a16="http://schemas.microsoft.com/office/drawing/2014/main" id="{54D33651-AD23-534A-9D4F-FD25010198A8}"/>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24</a:t>
            </a:fld>
            <a:endParaRPr lang="en-US" dirty="0">
              <a:solidFill>
                <a:schemeClr val="bg1"/>
              </a:solidFill>
            </a:endParaRPr>
          </a:p>
        </p:txBody>
      </p:sp>
    </p:spTree>
    <p:extLst>
      <p:ext uri="{BB962C8B-B14F-4D97-AF65-F5344CB8AC3E}">
        <p14:creationId xmlns:p14="http://schemas.microsoft.com/office/powerpoint/2010/main" val="51428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bg1"/>
                </a:solidFill>
                <a:latin typeface="LEMON MILK" pitchFamily="2" charset="77"/>
              </a:rPr>
              <a:t>ACHIEVEMENTS</a:t>
            </a:r>
          </a:p>
        </p:txBody>
      </p:sp>
      <p:sp>
        <p:nvSpPr>
          <p:cNvPr id="11" name="Title 4">
            <a:extLst>
              <a:ext uri="{FF2B5EF4-FFF2-40B4-BE49-F238E27FC236}">
                <a16:creationId xmlns:a16="http://schemas.microsoft.com/office/drawing/2014/main" id="{C3C15C0C-7E4B-2C46-A0F0-DC2997D4B67A}"/>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a:solidFill>
                  <a:schemeClr val="bg1"/>
                </a:solidFill>
                <a:latin typeface="+mn-lt"/>
              </a:rPr>
              <a:t>IT17078306 – H.N Jayawadhane	2020-086</a:t>
            </a:r>
            <a:endParaRPr lang="en-US" sz="1800" dirty="0">
              <a:solidFill>
                <a:schemeClr val="bg1"/>
              </a:solidFill>
              <a:latin typeface="+mn-lt"/>
            </a:endParaRPr>
          </a:p>
        </p:txBody>
      </p:sp>
      <p:sp>
        <p:nvSpPr>
          <p:cNvPr id="2" name="Rectangle 1">
            <a:extLst>
              <a:ext uri="{FF2B5EF4-FFF2-40B4-BE49-F238E27FC236}">
                <a16:creationId xmlns:a16="http://schemas.microsoft.com/office/drawing/2014/main" id="{EF09B7DC-AB5F-D34C-AE74-440B088B2E97}"/>
              </a:ext>
            </a:extLst>
          </p:cNvPr>
          <p:cNvSpPr/>
          <p:nvPr/>
        </p:nvSpPr>
        <p:spPr>
          <a:xfrm>
            <a:off x="1490708" y="1950944"/>
            <a:ext cx="7232469" cy="2862322"/>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rPr>
              <a:t>Found a dataset.</a:t>
            </a:r>
          </a:p>
          <a:p>
            <a:pPr marL="342900" indent="-342900">
              <a:buFont typeface="Arial" panose="020B0604020202020204" pitchFamily="34" charset="0"/>
              <a:buChar char="•"/>
            </a:pPr>
            <a:r>
              <a:rPr lang="en-US" sz="2000" dirty="0">
                <a:solidFill>
                  <a:schemeClr val="bg1"/>
                </a:solidFill>
              </a:rPr>
              <a:t>Trained and tested the machine learning model for malware detection.</a:t>
            </a:r>
          </a:p>
          <a:p>
            <a:pPr marL="342900" indent="-342900">
              <a:buFont typeface="Arial" panose="020B0604020202020204" pitchFamily="34" charset="0"/>
              <a:buChar char="•"/>
            </a:pPr>
            <a:r>
              <a:rPr lang="en-US" sz="2000" dirty="0">
                <a:solidFill>
                  <a:schemeClr val="bg1"/>
                </a:solidFill>
              </a:rPr>
              <a:t>Deploy machine learning model in web environment and desktop environment.</a:t>
            </a:r>
          </a:p>
          <a:p>
            <a:pPr marL="342900" indent="-342900">
              <a:buFont typeface="Arial" panose="020B0604020202020204" pitchFamily="34" charset="0"/>
              <a:buChar char="•"/>
            </a:pPr>
            <a:r>
              <a:rPr lang="en-US" sz="2000" dirty="0">
                <a:solidFill>
                  <a:schemeClr val="bg1"/>
                </a:solidFill>
              </a:rPr>
              <a:t>Establish mechanism to delete file if detected as malicious.</a:t>
            </a:r>
          </a:p>
          <a:p>
            <a:pPr marL="342900" indent="-342900">
              <a:buFont typeface="Arial" panose="020B0604020202020204" pitchFamily="34" charset="0"/>
              <a:buChar char="•"/>
            </a:pPr>
            <a:r>
              <a:rPr lang="en-US" sz="2000" dirty="0">
                <a:solidFill>
                  <a:schemeClr val="bg1"/>
                </a:solidFill>
              </a:rPr>
              <a:t>Created the database and log file to record the files that have been detected as both malicious and legitimate.</a:t>
            </a:r>
          </a:p>
          <a:p>
            <a:pPr marL="342900" indent="-342900">
              <a:buFont typeface="Arial" panose="020B0604020202020204" pitchFamily="34" charset="0"/>
              <a:buChar char="•"/>
            </a:pPr>
            <a:r>
              <a:rPr lang="en-US" sz="2000" dirty="0">
                <a:solidFill>
                  <a:schemeClr val="bg1"/>
                </a:solidFill>
              </a:rPr>
              <a:t>Established a mechanism for the user to view the log file.</a:t>
            </a:r>
          </a:p>
        </p:txBody>
      </p:sp>
      <p:pic>
        <p:nvPicPr>
          <p:cNvPr id="3" name="Picture 2">
            <a:extLst>
              <a:ext uri="{FF2B5EF4-FFF2-40B4-BE49-F238E27FC236}">
                <a16:creationId xmlns:a16="http://schemas.microsoft.com/office/drawing/2014/main" id="{3A42FBB7-6000-2647-A4EA-0CA16B5FB85E}"/>
              </a:ext>
            </a:extLst>
          </p:cNvPr>
          <p:cNvPicPr>
            <a:picLocks noChangeAspect="1"/>
          </p:cNvPicPr>
          <p:nvPr/>
        </p:nvPicPr>
        <p:blipFill>
          <a:blip r:embed="rId6"/>
          <a:stretch>
            <a:fillRect/>
          </a:stretch>
        </p:blipFill>
        <p:spPr>
          <a:xfrm>
            <a:off x="10275931" y="0"/>
            <a:ext cx="2365031" cy="2365031"/>
          </a:xfrm>
          <a:prstGeom prst="rect">
            <a:avLst/>
          </a:prstGeom>
        </p:spPr>
      </p:pic>
      <p:sp>
        <p:nvSpPr>
          <p:cNvPr id="16" name="TextBox 15">
            <a:extLst>
              <a:ext uri="{FF2B5EF4-FFF2-40B4-BE49-F238E27FC236}">
                <a16:creationId xmlns:a16="http://schemas.microsoft.com/office/drawing/2014/main" id="{AA8E3D15-A7E9-E44A-B707-CB37FEA6A0F3}"/>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25</a:t>
            </a:fld>
            <a:endParaRPr lang="en-US" dirty="0">
              <a:solidFill>
                <a:schemeClr val="bg1"/>
              </a:solidFill>
            </a:endParaRPr>
          </a:p>
        </p:txBody>
      </p:sp>
    </p:spTree>
    <p:extLst>
      <p:ext uri="{BB962C8B-B14F-4D97-AF65-F5344CB8AC3E}">
        <p14:creationId xmlns:p14="http://schemas.microsoft.com/office/powerpoint/2010/main" val="182084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bg1"/>
                </a:solidFill>
                <a:latin typeface="LEMON MILK" pitchFamily="2" charset="77"/>
              </a:rPr>
              <a:t>REFERNCES</a:t>
            </a:r>
          </a:p>
        </p:txBody>
      </p:sp>
      <p:sp>
        <p:nvSpPr>
          <p:cNvPr id="11" name="Title 4">
            <a:extLst>
              <a:ext uri="{FF2B5EF4-FFF2-40B4-BE49-F238E27FC236}">
                <a16:creationId xmlns:a16="http://schemas.microsoft.com/office/drawing/2014/main" id="{0D04A12F-7A75-8849-8403-D5957EBEBD60}"/>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a:solidFill>
                  <a:schemeClr val="bg1"/>
                </a:solidFill>
                <a:latin typeface="+mn-lt"/>
              </a:rPr>
              <a:t>IT17078306 – H.N Jayawadhane	2020-086</a:t>
            </a:r>
            <a:endParaRPr lang="en-US" sz="1800" dirty="0">
              <a:solidFill>
                <a:schemeClr val="bg1"/>
              </a:solidFill>
              <a:latin typeface="+mn-lt"/>
            </a:endParaRPr>
          </a:p>
        </p:txBody>
      </p:sp>
      <p:sp>
        <p:nvSpPr>
          <p:cNvPr id="13" name="Rectangle 12">
            <a:extLst>
              <a:ext uri="{FF2B5EF4-FFF2-40B4-BE49-F238E27FC236}">
                <a16:creationId xmlns:a16="http://schemas.microsoft.com/office/drawing/2014/main" id="{EAF0E9F4-FA5A-C648-BE02-7371C1039E4E}"/>
              </a:ext>
            </a:extLst>
          </p:cNvPr>
          <p:cNvSpPr/>
          <p:nvPr/>
        </p:nvSpPr>
        <p:spPr>
          <a:xfrm>
            <a:off x="985473" y="1876233"/>
            <a:ext cx="10744200" cy="458074"/>
          </a:xfrm>
          <a:prstGeom prst="rect">
            <a:avLst/>
          </a:prstGeom>
        </p:spPr>
        <p:txBody>
          <a:bodyPr wrap="square">
            <a:spAutoFit/>
          </a:bodyPr>
          <a:lstStyle/>
          <a:p>
            <a:pPr marL="406400" marR="0" indent="-406400">
              <a:lnSpc>
                <a:spcPct val="150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[1]	Z. Zhang </a:t>
            </a:r>
            <a:r>
              <a:rPr lang="en-US"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et al.</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“IoT Security : Ongoing Challenges and Research Opportunities,” 2014.</a:t>
            </a:r>
          </a:p>
        </p:txBody>
      </p:sp>
      <p:sp>
        <p:nvSpPr>
          <p:cNvPr id="14" name="Rectangle 13">
            <a:extLst>
              <a:ext uri="{FF2B5EF4-FFF2-40B4-BE49-F238E27FC236}">
                <a16:creationId xmlns:a16="http://schemas.microsoft.com/office/drawing/2014/main" id="{977399FD-E05B-CB40-B008-E8DC53D89A10}"/>
              </a:ext>
            </a:extLst>
          </p:cNvPr>
          <p:cNvSpPr/>
          <p:nvPr/>
        </p:nvSpPr>
        <p:spPr>
          <a:xfrm>
            <a:off x="985473" y="2528444"/>
            <a:ext cx="10820400" cy="873572"/>
          </a:xfrm>
          <a:prstGeom prst="rect">
            <a:avLst/>
          </a:prstGeom>
        </p:spPr>
        <p:txBody>
          <a:bodyPr wrap="square">
            <a:spAutoFit/>
          </a:bodyPr>
          <a:lstStyle/>
          <a:p>
            <a:pPr marL="406400" marR="0" indent="-406400">
              <a:lnSpc>
                <a:spcPct val="150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	J.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Wurm</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K. Hoang, O. Arias, A. R. Sadeghi, and Y.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Jin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“Security analysis on consumer and industrial IoT devices,” </a:t>
            </a:r>
            <a:r>
              <a:rPr lang="en-US"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Proc. Asia South Pacific Des. </a:t>
            </a:r>
            <a:r>
              <a:rPr lang="en-US"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Autom</a:t>
            </a:r>
            <a:r>
              <a:rPr lang="en-US"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Conf. ASP-DAC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vol. 25-28-Janu, pp. 519–524, 2016.</a:t>
            </a:r>
          </a:p>
        </p:txBody>
      </p:sp>
      <p:sp>
        <p:nvSpPr>
          <p:cNvPr id="15" name="Rectangle 14">
            <a:extLst>
              <a:ext uri="{FF2B5EF4-FFF2-40B4-BE49-F238E27FC236}">
                <a16:creationId xmlns:a16="http://schemas.microsoft.com/office/drawing/2014/main" id="{22F08A78-6663-894A-81A8-1F16DDDD4DFA}"/>
              </a:ext>
            </a:extLst>
          </p:cNvPr>
          <p:cNvSpPr/>
          <p:nvPr/>
        </p:nvSpPr>
        <p:spPr>
          <a:xfrm>
            <a:off x="985473" y="3644779"/>
            <a:ext cx="10439400" cy="873572"/>
          </a:xfrm>
          <a:prstGeom prst="rect">
            <a:avLst/>
          </a:prstGeom>
        </p:spPr>
        <p:txBody>
          <a:bodyPr wrap="square">
            <a:spAutoFit/>
          </a:bodyPr>
          <a:lstStyle/>
          <a:p>
            <a:pPr marL="406400" marR="0" indent="-406400">
              <a:lnSpc>
                <a:spcPct val="150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S. Wang, R. Claro, and M. L.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Pardal</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“SPYKE : Security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ProxY</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with Knowledge-based intrusion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prEvention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2018.</a:t>
            </a:r>
          </a:p>
        </p:txBody>
      </p:sp>
      <p:pic>
        <p:nvPicPr>
          <p:cNvPr id="3" name="Picture 2" descr="A close up of a sign&#10;&#10;Description automatically generated">
            <a:extLst>
              <a:ext uri="{FF2B5EF4-FFF2-40B4-BE49-F238E27FC236}">
                <a16:creationId xmlns:a16="http://schemas.microsoft.com/office/drawing/2014/main" id="{369B6C76-832D-D442-B0EC-86CC1C0286D2}"/>
              </a:ext>
            </a:extLst>
          </p:cNvPr>
          <p:cNvPicPr>
            <a:picLocks noChangeAspect="1"/>
          </p:cNvPicPr>
          <p:nvPr/>
        </p:nvPicPr>
        <p:blipFill>
          <a:blip r:embed="rId6"/>
          <a:stretch>
            <a:fillRect/>
          </a:stretch>
        </p:blipFill>
        <p:spPr>
          <a:xfrm>
            <a:off x="9966761" y="-250787"/>
            <a:ext cx="2674201" cy="2683328"/>
          </a:xfrm>
          <a:prstGeom prst="rect">
            <a:avLst/>
          </a:prstGeom>
        </p:spPr>
      </p:pic>
      <p:sp>
        <p:nvSpPr>
          <p:cNvPr id="23" name="TextBox 22">
            <a:extLst>
              <a:ext uri="{FF2B5EF4-FFF2-40B4-BE49-F238E27FC236}">
                <a16:creationId xmlns:a16="http://schemas.microsoft.com/office/drawing/2014/main" id="{83F70511-B174-844B-BE7D-3BB245C93685}"/>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26</a:t>
            </a:fld>
            <a:endParaRPr lang="en-US" dirty="0">
              <a:solidFill>
                <a:schemeClr val="bg1"/>
              </a:solidFill>
            </a:endParaRPr>
          </a:p>
        </p:txBody>
      </p:sp>
    </p:spTree>
    <p:extLst>
      <p:ext uri="{BB962C8B-B14F-4D97-AF65-F5344CB8AC3E}">
        <p14:creationId xmlns:p14="http://schemas.microsoft.com/office/powerpoint/2010/main" val="176849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D011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0CE327-AB99-DC48-9ADC-B86F818B20E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443538" y="4467383"/>
            <a:ext cx="7885284" cy="4409071"/>
          </a:xfrm>
          <a:prstGeom prst="rect">
            <a:avLst/>
          </a:prstGeom>
        </p:spPr>
      </p:pic>
      <p:pic>
        <p:nvPicPr>
          <p:cNvPr id="5" name="Picture 4">
            <a:extLst>
              <a:ext uri="{FF2B5EF4-FFF2-40B4-BE49-F238E27FC236}">
                <a16:creationId xmlns:a16="http://schemas.microsoft.com/office/drawing/2014/main" id="{51972132-691C-2149-B8A4-C9D3E3D66EB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48" b="89820" l="3739" r="89900">
                        <a14:foregroundMark x1="42522" y1="47106" x2="30050" y2="34780"/>
                        <a14:foregroundMark x1="30050" y1="34780" x2="21540" y2="16018"/>
                        <a14:foregroundMark x1="21540" y1="16018" x2="18471" y2="5040"/>
                        <a14:foregroundMark x1="18471" y1="5040" x2="11858" y2="24152"/>
                        <a14:foregroundMark x1="11858" y1="24152" x2="9654" y2="34232"/>
                        <a14:foregroundMark x1="9654" y1="34232" x2="35519" y2="36876"/>
                        <a14:foregroundMark x1="35519" y1="36876" x2="35938" y2="37176"/>
                        <a14:foregroundMark x1="4548" y1="39271" x2="9096" y2="28244"/>
                        <a14:foregroundMark x1="38616" y1="36128" x2="43443" y2="46257"/>
                        <a14:foregroundMark x1="42773" y1="44561" x2="42494" y2="46557"/>
                        <a14:foregroundMark x1="43080" y1="45309" x2="42020" y2="46806"/>
                        <a14:foregroundMark x1="5273" y1="40719" x2="3739" y2="41966"/>
                        <a14:foregroundMark x1="14118" y1="10230" x2="16964" y2="1148"/>
                        <a14:foregroundMark x1="16964" y1="1148" x2="23772" y2="8084"/>
                        <a14:foregroundMark x1="42801" y1="44561" x2="44224" y2="47405"/>
                        <a14:foregroundMark x1="68248" y1="67365" x2="67634" y2="69810"/>
                      </a14:backgroundRemoval>
                    </a14:imgEffect>
                  </a14:imgLayer>
                </a14:imgProps>
              </a:ext>
            </a:extLst>
          </a:blip>
          <a:srcRect r="54817" b="24831"/>
          <a:stretch/>
        </p:blipFill>
        <p:spPr>
          <a:xfrm>
            <a:off x="-381988" y="-113101"/>
            <a:ext cx="3500586" cy="3256351"/>
          </a:xfrm>
          <a:prstGeom prst="rect">
            <a:avLst/>
          </a:prstGeom>
        </p:spPr>
      </p:pic>
      <p:pic>
        <p:nvPicPr>
          <p:cNvPr id="6" name="Picture 5">
            <a:extLst>
              <a:ext uri="{FF2B5EF4-FFF2-40B4-BE49-F238E27FC236}">
                <a16:creationId xmlns:a16="http://schemas.microsoft.com/office/drawing/2014/main" id="{79E33299-4F1F-2848-ABD3-9565E03B448F}"/>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1148" b="89820" l="3739" r="89900">
                        <a14:foregroundMark x1="42522" y1="47106" x2="30050" y2="34780"/>
                        <a14:foregroundMark x1="30050" y1="34780" x2="21540" y2="16018"/>
                        <a14:foregroundMark x1="21540" y1="16018" x2="18471" y2="5040"/>
                        <a14:foregroundMark x1="18471" y1="5040" x2="11858" y2="24152"/>
                        <a14:foregroundMark x1="11858" y1="24152" x2="9654" y2="34232"/>
                        <a14:foregroundMark x1="9654" y1="34232" x2="35519" y2="36876"/>
                        <a14:foregroundMark x1="35519" y1="36876" x2="35938" y2="37176"/>
                        <a14:foregroundMark x1="4548" y1="39271" x2="9096" y2="28244"/>
                        <a14:foregroundMark x1="38616" y1="36128" x2="43443" y2="46257"/>
                        <a14:foregroundMark x1="42773" y1="44561" x2="42494" y2="46557"/>
                        <a14:foregroundMark x1="43080" y1="45309" x2="42020" y2="46806"/>
                        <a14:foregroundMark x1="5273" y1="40719" x2="3739" y2="41966"/>
                        <a14:foregroundMark x1="14118" y1="10230" x2="16964" y2="1148"/>
                        <a14:foregroundMark x1="16964" y1="1148" x2="23772" y2="8084"/>
                        <a14:foregroundMark x1="42801" y1="44561" x2="44224" y2="47405"/>
                        <a14:foregroundMark x1="68248" y1="67365" x2="67634" y2="69810"/>
                      </a14:backgroundRemoval>
                    </a14:imgEffect>
                  </a14:imgLayer>
                </a14:imgProps>
              </a:ext>
            </a:extLst>
          </a:blip>
          <a:srcRect r="54817" b="24831"/>
          <a:stretch/>
        </p:blipFill>
        <p:spPr>
          <a:xfrm rot="7935683">
            <a:off x="1894415" y="5988677"/>
            <a:ext cx="2064033" cy="1920026"/>
          </a:xfrm>
          <a:prstGeom prst="rect">
            <a:avLst/>
          </a:prstGeom>
        </p:spPr>
      </p:pic>
      <p:pic>
        <p:nvPicPr>
          <p:cNvPr id="7" name="Picture 6">
            <a:extLst>
              <a:ext uri="{FF2B5EF4-FFF2-40B4-BE49-F238E27FC236}">
                <a16:creationId xmlns:a16="http://schemas.microsoft.com/office/drawing/2014/main" id="{99BE4A8E-93BC-4942-98BB-7BD040EED6F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99" b="89920" l="9989" r="89955">
                        <a14:foregroundMark x1="43806" y1="4840" x2="72321" y2="5140"/>
                        <a14:foregroundMark x1="72321" y1="5140" x2="79102" y2="5090"/>
                        <a14:foregroundMark x1="79102" y1="5090" x2="72377" y2="1297"/>
                        <a14:foregroundMark x1="47321" y1="5140" x2="47935" y2="499"/>
                        <a14:foregroundMark x1="47377" y1="5988" x2="42941" y2="6138"/>
                        <a14:foregroundMark x1="44559" y1="6138" x2="42773" y2="6138"/>
                        <a14:foregroundMark x1="44810" y1="6886" x2="43108" y2="7036"/>
                        <a14:backgroundMark x1="86775" y1="12874" x2="67746" y2="51846"/>
                        <a14:backgroundMark x1="67746" y1="51846" x2="62193" y2="43313"/>
                        <a14:backgroundMark x1="62193" y1="43313" x2="58036" y2="32385"/>
                        <a14:backgroundMark x1="58036" y1="32385" x2="80441" y2="14072"/>
                        <a14:backgroundMark x1="80441" y1="14072" x2="76563" y2="26497"/>
                        <a14:backgroundMark x1="76563" y1="26497" x2="71261" y2="35828"/>
                        <a14:backgroundMark x1="71261" y1="35828" x2="65095" y2="33283"/>
                        <a14:backgroundMark x1="65095" y1="33283" x2="60631" y2="17764"/>
                      </a14:backgroundRemoval>
                    </a14:imgEffect>
                  </a14:imgLayer>
                </a14:imgProps>
              </a:ext>
            </a:extLst>
          </a:blip>
          <a:stretch>
            <a:fillRect/>
          </a:stretch>
        </p:blipFill>
        <p:spPr>
          <a:xfrm>
            <a:off x="3671439" y="72568"/>
            <a:ext cx="7018165" cy="3924219"/>
          </a:xfrm>
          <a:prstGeom prst="rect">
            <a:avLst/>
          </a:prstGeom>
        </p:spPr>
      </p:pic>
      <p:grpSp>
        <p:nvGrpSpPr>
          <p:cNvPr id="14" name="Group 13">
            <a:extLst>
              <a:ext uri="{FF2B5EF4-FFF2-40B4-BE49-F238E27FC236}">
                <a16:creationId xmlns:a16="http://schemas.microsoft.com/office/drawing/2014/main" id="{FBCFE9EF-0D38-C544-A450-6CE8A97270B3}"/>
              </a:ext>
            </a:extLst>
          </p:cNvPr>
          <p:cNvGrpSpPr/>
          <p:nvPr/>
        </p:nvGrpSpPr>
        <p:grpSpPr>
          <a:xfrm>
            <a:off x="161426" y="6450904"/>
            <a:ext cx="1711215" cy="291684"/>
            <a:chOff x="280423" y="6469826"/>
            <a:chExt cx="1443097" cy="247710"/>
          </a:xfrm>
        </p:grpSpPr>
        <p:pic>
          <p:nvPicPr>
            <p:cNvPr id="11" name="Picture 10">
              <a:extLst>
                <a:ext uri="{FF2B5EF4-FFF2-40B4-BE49-F238E27FC236}">
                  <a16:creationId xmlns:a16="http://schemas.microsoft.com/office/drawing/2014/main" id="{DFA30D9D-CD6A-F240-95FB-ADC1BFFCBE8A}"/>
                </a:ext>
              </a:extLst>
            </p:cNvPr>
            <p:cNvPicPr>
              <a:picLocks noChangeAspect="1"/>
            </p:cNvPicPr>
            <p:nvPr/>
          </p:nvPicPr>
          <p:blipFill>
            <a:blip r:embed="rId9">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12" name="Picture 11">
              <a:extLst>
                <a:ext uri="{FF2B5EF4-FFF2-40B4-BE49-F238E27FC236}">
                  <a16:creationId xmlns:a16="http://schemas.microsoft.com/office/drawing/2014/main" id="{3D360C9D-A982-1E46-A3F0-660D33D113A2}"/>
                </a:ext>
              </a:extLst>
            </p:cNvPr>
            <p:cNvPicPr>
              <a:picLocks noChangeAspect="1"/>
            </p:cNvPicPr>
            <p:nvPr/>
          </p:nvPicPr>
          <p:blipFill>
            <a:blip r:embed="rId11"/>
            <a:stretch>
              <a:fillRect/>
            </a:stretch>
          </p:blipFill>
          <p:spPr>
            <a:xfrm>
              <a:off x="280423" y="6469826"/>
              <a:ext cx="187423" cy="233946"/>
            </a:xfrm>
            <a:prstGeom prst="rect">
              <a:avLst/>
            </a:prstGeom>
          </p:spPr>
        </p:pic>
        <p:pic>
          <p:nvPicPr>
            <p:cNvPr id="13" name="Picture 12">
              <a:extLst>
                <a:ext uri="{FF2B5EF4-FFF2-40B4-BE49-F238E27FC236}">
                  <a16:creationId xmlns:a16="http://schemas.microsoft.com/office/drawing/2014/main" id="{D3D344CF-E3D0-4B42-A8C5-226F71C6FA1F}"/>
                </a:ext>
              </a:extLst>
            </p:cNvPr>
            <p:cNvPicPr>
              <a:picLocks noChangeAspect="1"/>
            </p:cNvPicPr>
            <p:nvPr/>
          </p:nvPicPr>
          <p:blipFill rotWithShape="1">
            <a:blip r:embed="rId12">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19" name="TextBox 18">
            <a:extLst>
              <a:ext uri="{FF2B5EF4-FFF2-40B4-BE49-F238E27FC236}">
                <a16:creationId xmlns:a16="http://schemas.microsoft.com/office/drawing/2014/main" id="{A46B14DD-81ED-084A-B50B-6752C4EDA561}"/>
              </a:ext>
            </a:extLst>
          </p:cNvPr>
          <p:cNvSpPr txBox="1"/>
          <p:nvPr/>
        </p:nvSpPr>
        <p:spPr>
          <a:xfrm>
            <a:off x="9913121" y="6318250"/>
            <a:ext cx="1183706"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20" name="Title 4">
            <a:extLst>
              <a:ext uri="{FF2B5EF4-FFF2-40B4-BE49-F238E27FC236}">
                <a16:creationId xmlns:a16="http://schemas.microsoft.com/office/drawing/2014/main" id="{8EDB12B9-50B9-7142-80D9-9A591EC4BC07}"/>
              </a:ext>
            </a:extLst>
          </p:cNvPr>
          <p:cNvSpPr txBox="1">
            <a:spLocks/>
          </p:cNvSpPr>
          <p:nvPr/>
        </p:nvSpPr>
        <p:spPr>
          <a:xfrm>
            <a:off x="914400" y="3119564"/>
            <a:ext cx="10363200" cy="13620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bg1"/>
                </a:solidFill>
              </a:rPr>
              <a:t>IT17126816 - C.N </a:t>
            </a:r>
            <a:r>
              <a:rPr lang="en-US" sz="4000" dirty="0" err="1">
                <a:solidFill>
                  <a:schemeClr val="bg1"/>
                </a:solidFill>
              </a:rPr>
              <a:t>Samarasekara</a:t>
            </a:r>
            <a:endParaRPr lang="en-US" sz="4000" dirty="0">
              <a:solidFill>
                <a:schemeClr val="bg1"/>
              </a:solidFill>
            </a:endParaRPr>
          </a:p>
        </p:txBody>
      </p:sp>
      <p:sp>
        <p:nvSpPr>
          <p:cNvPr id="21" name="Text Placeholder 5">
            <a:extLst>
              <a:ext uri="{FF2B5EF4-FFF2-40B4-BE49-F238E27FC236}">
                <a16:creationId xmlns:a16="http://schemas.microsoft.com/office/drawing/2014/main" id="{FE9A7697-2068-D84D-8E09-2477F1127566}"/>
              </a:ext>
            </a:extLst>
          </p:cNvPr>
          <p:cNvSpPr txBox="1">
            <a:spLocks/>
          </p:cNvSpPr>
          <p:nvPr/>
        </p:nvSpPr>
        <p:spPr>
          <a:xfrm>
            <a:off x="462886" y="4716178"/>
            <a:ext cx="10363200" cy="15001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85000"/>
                  </a:schemeClr>
                </a:solidFill>
              </a:rPr>
              <a:t>Bachelor of Science (Hons) Degree in Information Technology Specialized in Cyber Security</a:t>
            </a:r>
          </a:p>
        </p:txBody>
      </p:sp>
      <p:sp>
        <p:nvSpPr>
          <p:cNvPr id="23" name="Rectangle 22">
            <a:extLst>
              <a:ext uri="{FF2B5EF4-FFF2-40B4-BE49-F238E27FC236}">
                <a16:creationId xmlns:a16="http://schemas.microsoft.com/office/drawing/2014/main" id="{43A6B867-F730-434C-B1CB-2FF9A88D97E6}"/>
              </a:ext>
            </a:extLst>
          </p:cNvPr>
          <p:cNvSpPr/>
          <p:nvPr/>
        </p:nvSpPr>
        <p:spPr>
          <a:xfrm>
            <a:off x="9977434" y="226517"/>
            <a:ext cx="1981200" cy="22860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ign&#10;&#10;Description automatically generated">
            <a:extLst>
              <a:ext uri="{FF2B5EF4-FFF2-40B4-BE49-F238E27FC236}">
                <a16:creationId xmlns:a16="http://schemas.microsoft.com/office/drawing/2014/main" id="{4025EFD2-4ACC-5E4B-91DD-3CF10F7093BE}"/>
              </a:ext>
            </a:extLst>
          </p:cNvPr>
          <p:cNvPicPr>
            <a:picLocks noChangeAspect="1"/>
          </p:cNvPicPr>
          <p:nvPr/>
        </p:nvPicPr>
        <p:blipFill>
          <a:blip r:embed="rId13"/>
          <a:stretch>
            <a:fillRect/>
          </a:stretch>
        </p:blipFill>
        <p:spPr>
          <a:xfrm>
            <a:off x="617220" y="1896881"/>
            <a:ext cx="5422900" cy="2241596"/>
          </a:xfrm>
          <a:prstGeom prst="rect">
            <a:avLst/>
          </a:prstGeom>
        </p:spPr>
      </p:pic>
      <p:sp>
        <p:nvSpPr>
          <p:cNvPr id="22" name="TextBox 21">
            <a:extLst>
              <a:ext uri="{FF2B5EF4-FFF2-40B4-BE49-F238E27FC236}">
                <a16:creationId xmlns:a16="http://schemas.microsoft.com/office/drawing/2014/main" id="{30704FFB-EC0E-BB4D-A4D6-9A48BE044573}"/>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27</a:t>
            </a:fld>
            <a:endParaRPr lang="en-US" dirty="0">
              <a:solidFill>
                <a:schemeClr val="bg1"/>
              </a:solidFill>
            </a:endParaRPr>
          </a:p>
        </p:txBody>
      </p:sp>
      <p:pic>
        <p:nvPicPr>
          <p:cNvPr id="2" name="Picture 2">
            <a:extLst>
              <a:ext uri="{FF2B5EF4-FFF2-40B4-BE49-F238E27FC236}">
                <a16:creationId xmlns:a16="http://schemas.microsoft.com/office/drawing/2014/main" id="{6A6EFA17-9616-437C-9ADF-DD8E468289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77434" y="220599"/>
            <a:ext cx="1984076"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51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10029301" y="6318250"/>
            <a:ext cx="1208542"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0" name="Title 4">
            <a:extLst>
              <a:ext uri="{FF2B5EF4-FFF2-40B4-BE49-F238E27FC236}">
                <a16:creationId xmlns:a16="http://schemas.microsoft.com/office/drawing/2014/main" id="{27B5BCF2-53C8-6A45-A687-41D2BBEF4467}"/>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IT17126816 – C.N </a:t>
            </a:r>
            <a:r>
              <a:rPr lang="en-US" sz="1800" dirty="0" err="1">
                <a:solidFill>
                  <a:schemeClr val="bg1"/>
                </a:solidFill>
                <a:latin typeface="+mn-lt"/>
              </a:rPr>
              <a:t>Samarasekara</a:t>
            </a:r>
            <a:r>
              <a:rPr lang="en-US" sz="1800" dirty="0">
                <a:solidFill>
                  <a:schemeClr val="bg1"/>
                </a:solidFill>
                <a:latin typeface="+mn-lt"/>
              </a:rPr>
              <a:t>	2020-086</a:t>
            </a: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8" y="414939"/>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solidFill>
                  <a:schemeClr val="bg1"/>
                </a:solidFill>
                <a:latin typeface="LEMON MILK" pitchFamily="2" charset="77"/>
              </a:rPr>
              <a:t>BACKGROUND/RESEARCH GAP</a:t>
            </a:r>
            <a:endParaRPr sz="3200" dirty="0">
              <a:solidFill>
                <a:schemeClr val="bg1"/>
              </a:solidFill>
              <a:latin typeface="LEMON MILK" pitchFamily="2" charset="77"/>
            </a:endParaRPr>
          </a:p>
        </p:txBody>
      </p:sp>
      <p:pic>
        <p:nvPicPr>
          <p:cNvPr id="14" name="Picture 13" descr="A picture containing toy&#10;&#10;Description automatically generated">
            <a:extLst>
              <a:ext uri="{FF2B5EF4-FFF2-40B4-BE49-F238E27FC236}">
                <a16:creationId xmlns:a16="http://schemas.microsoft.com/office/drawing/2014/main" id="{46E938A0-6A48-684F-9D41-82A63C30688F}"/>
              </a:ext>
            </a:extLst>
          </p:cNvPr>
          <p:cNvPicPr>
            <a:picLocks noChangeAspect="1"/>
          </p:cNvPicPr>
          <p:nvPr/>
        </p:nvPicPr>
        <p:blipFill>
          <a:blip r:embed="rId6"/>
          <a:stretch>
            <a:fillRect/>
          </a:stretch>
        </p:blipFill>
        <p:spPr>
          <a:xfrm>
            <a:off x="9864095" y="170418"/>
            <a:ext cx="2465464" cy="2166620"/>
          </a:xfrm>
          <a:prstGeom prst="rect">
            <a:avLst/>
          </a:prstGeom>
        </p:spPr>
      </p:pic>
      <p:sp>
        <p:nvSpPr>
          <p:cNvPr id="17" name="TextBox 16">
            <a:extLst>
              <a:ext uri="{FF2B5EF4-FFF2-40B4-BE49-F238E27FC236}">
                <a16:creationId xmlns:a16="http://schemas.microsoft.com/office/drawing/2014/main" id="{154A9294-CE98-004E-BD13-F8131DD875BB}"/>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28</a:t>
            </a:fld>
            <a:endParaRPr lang="en-US" dirty="0">
              <a:solidFill>
                <a:schemeClr val="bg1"/>
              </a:solidFill>
            </a:endParaRPr>
          </a:p>
        </p:txBody>
      </p:sp>
      <p:sp>
        <p:nvSpPr>
          <p:cNvPr id="18" name="Rectangle 17">
            <a:extLst>
              <a:ext uri="{FF2B5EF4-FFF2-40B4-BE49-F238E27FC236}">
                <a16:creationId xmlns:a16="http://schemas.microsoft.com/office/drawing/2014/main" id="{F0F8DEE0-C8DA-8D4C-B764-B83F7BF324B5}"/>
              </a:ext>
            </a:extLst>
          </p:cNvPr>
          <p:cNvSpPr/>
          <p:nvPr/>
        </p:nvSpPr>
        <p:spPr>
          <a:xfrm>
            <a:off x="617220" y="1682799"/>
            <a:ext cx="9944564" cy="3785652"/>
          </a:xfrm>
          <a:prstGeom prst="rect">
            <a:avLst/>
          </a:prstGeom>
        </p:spPr>
        <p:txBody>
          <a:bodyPr wrap="square">
            <a:spAutoFit/>
          </a:bodyPr>
          <a:lstStyle/>
          <a:p>
            <a:pPr marL="342900" indent="-342900">
              <a:buFont typeface="Arial" panose="020B0604020202020204" pitchFamily="34" charset="0"/>
              <a:buChar char="•"/>
            </a:pPr>
            <a:r>
              <a:rPr lang="en-US" sz="2000" b="0" i="0" u="none" strike="noStrike" dirty="0">
                <a:solidFill>
                  <a:schemeClr val="bg1"/>
                </a:solidFill>
                <a:effectLst/>
              </a:rPr>
              <a:t>IoT devices are resource limited which </a:t>
            </a:r>
            <a:r>
              <a:rPr lang="en-US" sz="2000" dirty="0">
                <a:solidFill>
                  <a:schemeClr val="bg1"/>
                </a:solidFill>
              </a:rPr>
              <a:t>renders traditional communication protocols </a:t>
            </a:r>
          </a:p>
          <a:p>
            <a:r>
              <a:rPr lang="en-US" sz="2000" dirty="0">
                <a:solidFill>
                  <a:schemeClr val="bg1"/>
                </a:solidFill>
              </a:rPr>
              <a:t>      and security schemes inefficient and even infeasible for IoT [1]</a:t>
            </a:r>
            <a:r>
              <a:rPr lang="en-US" sz="2000" b="0" i="0" u="none" strike="noStrike" dirty="0">
                <a:solidFill>
                  <a:schemeClr val="bg1"/>
                </a:solidFill>
                <a:effectLst/>
              </a:rPr>
              <a:t>. </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ea typeface="Times New Roman" panose="02020603050405020304" pitchFamily="18" charset="0"/>
              </a:rPr>
              <a:t>In</a:t>
            </a:r>
            <a:r>
              <a:rPr lang="en-US" sz="2000" dirty="0">
                <a:solidFill>
                  <a:schemeClr val="bg1"/>
                </a:solidFill>
                <a:effectLst/>
                <a:ea typeface="Times New Roman" panose="02020603050405020304" pitchFamily="18" charset="0"/>
              </a:rPr>
              <a:t> most small scale IoT networks such as a smart home, the router acts as the first line of defence from external threats [2]. </a:t>
            </a:r>
          </a:p>
          <a:p>
            <a:pPr marL="342900" indent="-342900">
              <a:buFont typeface="Arial" panose="020B0604020202020204" pitchFamily="34" charset="0"/>
              <a:buChar char="•"/>
            </a:pPr>
            <a:endParaRPr lang="en-US" sz="2000" dirty="0">
              <a:solidFill>
                <a:schemeClr val="bg1"/>
              </a:solidFill>
              <a:ea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ea typeface="Times New Roman" panose="02020603050405020304" pitchFamily="18" charset="0"/>
              </a:rPr>
              <a:t>With the difficulty in implementing security measures directly to IoT devices. It becomes vital to secure access to the network in which they operate.</a:t>
            </a:r>
          </a:p>
          <a:p>
            <a:pPr marL="342900" indent="-342900" algn="just">
              <a:buFont typeface="Arial" panose="020B0604020202020204" pitchFamily="34" charset="0"/>
              <a:buChar char="•"/>
            </a:pPr>
            <a:endParaRPr lang="en-US" sz="2000" dirty="0">
              <a:solidFill>
                <a:schemeClr val="bg1"/>
              </a:solidFill>
              <a:effectLst/>
              <a:ea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rPr>
              <a:t>A secure and robust user authentication mechanism can not just protect the network but also the router.  </a:t>
            </a:r>
          </a:p>
          <a:p>
            <a:pPr marL="285750" indent="-285750">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85216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10029300" y="6318250"/>
            <a:ext cx="1221795"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8" y="414939"/>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solidFill>
                  <a:schemeClr val="bg1"/>
                </a:solidFill>
                <a:latin typeface="LEMON MILK" pitchFamily="2" charset="77"/>
              </a:rPr>
              <a:t>RESEARCH PROBLEM</a:t>
            </a:r>
            <a:endParaRPr sz="3200" dirty="0">
              <a:solidFill>
                <a:schemeClr val="bg1"/>
              </a:solidFill>
              <a:latin typeface="LEMON MILK" pitchFamily="2" charset="77"/>
            </a:endParaRPr>
          </a:p>
        </p:txBody>
      </p:sp>
      <p:sp>
        <p:nvSpPr>
          <p:cNvPr id="12" name="Title 4">
            <a:extLst>
              <a:ext uri="{FF2B5EF4-FFF2-40B4-BE49-F238E27FC236}">
                <a16:creationId xmlns:a16="http://schemas.microsoft.com/office/drawing/2014/main" id="{F4BF8AE8-7D86-B940-A9EC-C6F44FF9FA33}"/>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IT17126816 – C.N </a:t>
            </a:r>
            <a:r>
              <a:rPr lang="en-US" sz="1800" dirty="0" err="1">
                <a:solidFill>
                  <a:schemeClr val="bg1"/>
                </a:solidFill>
                <a:latin typeface="+mn-lt"/>
              </a:rPr>
              <a:t>Samarasekara</a:t>
            </a:r>
            <a:r>
              <a:rPr lang="en-US" sz="1800" dirty="0">
                <a:solidFill>
                  <a:schemeClr val="bg1"/>
                </a:solidFill>
                <a:latin typeface="+mn-lt"/>
              </a:rPr>
              <a:t>	2020-086</a:t>
            </a:r>
          </a:p>
        </p:txBody>
      </p:sp>
      <p:pic>
        <p:nvPicPr>
          <p:cNvPr id="13" name="Picture 12" descr="A picture containing light, green, sitting, game&#10;&#10;Description automatically generated">
            <a:extLst>
              <a:ext uri="{FF2B5EF4-FFF2-40B4-BE49-F238E27FC236}">
                <a16:creationId xmlns:a16="http://schemas.microsoft.com/office/drawing/2014/main" id="{A663028F-DAC0-0044-AA6B-C7BA881C5352}"/>
              </a:ext>
            </a:extLst>
          </p:cNvPr>
          <p:cNvPicPr>
            <a:picLocks noChangeAspect="1"/>
          </p:cNvPicPr>
          <p:nvPr/>
        </p:nvPicPr>
        <p:blipFill>
          <a:blip r:embed="rId6"/>
          <a:stretch>
            <a:fillRect/>
          </a:stretch>
        </p:blipFill>
        <p:spPr>
          <a:xfrm>
            <a:off x="10208075" y="0"/>
            <a:ext cx="2376714" cy="2376714"/>
          </a:xfrm>
          <a:prstGeom prst="rect">
            <a:avLst/>
          </a:prstGeom>
        </p:spPr>
      </p:pic>
      <p:sp>
        <p:nvSpPr>
          <p:cNvPr id="14" name="TextBox 13">
            <a:extLst>
              <a:ext uri="{FF2B5EF4-FFF2-40B4-BE49-F238E27FC236}">
                <a16:creationId xmlns:a16="http://schemas.microsoft.com/office/drawing/2014/main" id="{003DDD81-0DFA-0240-ABCB-CB1A1F6B0EEC}"/>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29</a:t>
            </a:fld>
            <a:endParaRPr lang="en-US" dirty="0">
              <a:solidFill>
                <a:schemeClr val="bg1"/>
              </a:solidFill>
            </a:endParaRPr>
          </a:p>
        </p:txBody>
      </p:sp>
      <p:sp>
        <p:nvSpPr>
          <p:cNvPr id="15" name="Rectangle 14">
            <a:extLst>
              <a:ext uri="{FF2B5EF4-FFF2-40B4-BE49-F238E27FC236}">
                <a16:creationId xmlns:a16="http://schemas.microsoft.com/office/drawing/2014/main" id="{D181A268-8603-494F-B0F1-D5B1A0F50FC7}"/>
              </a:ext>
            </a:extLst>
          </p:cNvPr>
          <p:cNvSpPr/>
          <p:nvPr/>
        </p:nvSpPr>
        <p:spPr>
          <a:xfrm>
            <a:off x="1123718" y="2951946"/>
            <a:ext cx="9944564" cy="954107"/>
          </a:xfrm>
          <a:prstGeom prst="rect">
            <a:avLst/>
          </a:prstGeom>
        </p:spPr>
        <p:txBody>
          <a:bodyPr wrap="square">
            <a:spAutoFit/>
          </a:bodyPr>
          <a:lstStyle/>
          <a:p>
            <a:pPr algn="ctr"/>
            <a:r>
              <a:rPr lang="en-US" sz="2800" dirty="0">
                <a:solidFill>
                  <a:schemeClr val="bg1"/>
                </a:solidFill>
              </a:rPr>
              <a:t>How can legitimate users securely authenticate themselves into their IoT network? </a:t>
            </a:r>
          </a:p>
        </p:txBody>
      </p:sp>
    </p:spTree>
    <p:extLst>
      <p:ext uri="{BB962C8B-B14F-4D97-AF65-F5344CB8AC3E}">
        <p14:creationId xmlns:p14="http://schemas.microsoft.com/office/powerpoint/2010/main" val="269664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51B7100-AC20-D246-8064-33922A37C6F1}"/>
              </a:ext>
            </a:extLst>
          </p:cNvPr>
          <p:cNvSpPr>
            <a:spLocks noGrp="1"/>
          </p:cNvSpPr>
          <p:nvPr>
            <p:ph idx="1"/>
          </p:nvPr>
        </p:nvSpPr>
        <p:spPr>
          <a:xfrm>
            <a:off x="4967416" y="1676400"/>
            <a:ext cx="6749534" cy="5181600"/>
          </a:xfrm>
        </p:spPr>
        <p:txBody>
          <a:bodyPr>
            <a:normAutofit/>
          </a:bodyPr>
          <a:lstStyle/>
          <a:p>
            <a:pPr algn="just"/>
            <a:r>
              <a:rPr lang="en-US" sz="2000" dirty="0">
                <a:solidFill>
                  <a:schemeClr val="bg1"/>
                </a:solidFill>
              </a:rPr>
              <a:t>There has been a rise in attacks when it comes to  a network of Internet of Things (IoT). </a:t>
            </a:r>
          </a:p>
          <a:p>
            <a:pPr algn="just"/>
            <a:r>
              <a:rPr lang="en-US" sz="2000" dirty="0">
                <a:solidFill>
                  <a:schemeClr val="bg1"/>
                </a:solidFill>
              </a:rPr>
              <a:t>Namely Botnet, DDoS, Malware or even instances where an attacker would disguise as a legitimate user and try to get access to the network. </a:t>
            </a:r>
          </a:p>
          <a:p>
            <a:pPr algn="just"/>
            <a:r>
              <a:rPr lang="en-US" sz="2000" dirty="0">
                <a:solidFill>
                  <a:schemeClr val="bg1"/>
                </a:solidFill>
              </a:rPr>
              <a:t>Therefore, in the current context of a SOHO environment, it is a great concern to secure the network and the devices connected to it to provide protection to the information being held by it.</a:t>
            </a:r>
          </a:p>
          <a:p>
            <a:pPr algn="just"/>
            <a:r>
              <a:rPr lang="en-US" sz="2000" dirty="0">
                <a:solidFill>
                  <a:schemeClr val="bg1"/>
                </a:solidFill>
              </a:rPr>
              <a:t>Hence there exists a need for a well-rounded product which address this problem.</a:t>
            </a:r>
          </a:p>
        </p:txBody>
      </p:sp>
      <p:pic>
        <p:nvPicPr>
          <p:cNvPr id="9" name="Picture 8">
            <a:extLst>
              <a:ext uri="{FF2B5EF4-FFF2-40B4-BE49-F238E27FC236}">
                <a16:creationId xmlns:a16="http://schemas.microsoft.com/office/drawing/2014/main" id="{8575845F-818E-DF45-9595-A740E75AB5F3}"/>
              </a:ext>
            </a:extLst>
          </p:cNvPr>
          <p:cNvPicPr>
            <a:picLocks noChangeAspect="1"/>
          </p:cNvPicPr>
          <p:nvPr/>
        </p:nvPicPr>
        <p:blipFill>
          <a:blip r:embed="rId2"/>
          <a:stretch>
            <a:fillRect/>
          </a:stretch>
        </p:blipFill>
        <p:spPr>
          <a:xfrm rot="21189102">
            <a:off x="-1328352" y="3119380"/>
            <a:ext cx="5815749" cy="3864779"/>
          </a:xfrm>
          <a:prstGeom prst="rect">
            <a:avLst/>
          </a:prstGeom>
        </p:spPr>
      </p:pic>
      <p:sp>
        <p:nvSpPr>
          <p:cNvPr id="11" name="Freeform 10">
            <a:extLst>
              <a:ext uri="{FF2B5EF4-FFF2-40B4-BE49-F238E27FC236}">
                <a16:creationId xmlns:a16="http://schemas.microsoft.com/office/drawing/2014/main" id="{C71D0703-06A0-AC47-AE1D-B42734341C90}"/>
              </a:ext>
            </a:extLst>
          </p:cNvPr>
          <p:cNvSpPr/>
          <p:nvPr/>
        </p:nvSpPr>
        <p:spPr>
          <a:xfrm rot="21189102">
            <a:off x="-1327625" y="2937081"/>
            <a:ext cx="5862553" cy="4082433"/>
          </a:xfrm>
          <a:custGeom>
            <a:avLst/>
            <a:gdLst>
              <a:gd name="connsiteX0" fmla="*/ 3410465 w 6573795"/>
              <a:gd name="connsiteY0" fmla="*/ 24714 h 4399006"/>
              <a:gd name="connsiteX1" fmla="*/ 556054 w 6573795"/>
              <a:gd name="connsiteY1" fmla="*/ 4374292 h 4399006"/>
              <a:gd name="connsiteX2" fmla="*/ 0 w 6573795"/>
              <a:gd name="connsiteY2" fmla="*/ 4386649 h 4399006"/>
              <a:gd name="connsiteX3" fmla="*/ 0 w 6573795"/>
              <a:gd name="connsiteY3" fmla="*/ 24714 h 4399006"/>
              <a:gd name="connsiteX4" fmla="*/ 3472249 w 6573795"/>
              <a:gd name="connsiteY4" fmla="*/ 37071 h 4399006"/>
              <a:gd name="connsiteX5" fmla="*/ 4917989 w 6573795"/>
              <a:gd name="connsiteY5" fmla="*/ 4374292 h 4399006"/>
              <a:gd name="connsiteX6" fmla="*/ 1161535 w 6573795"/>
              <a:gd name="connsiteY6" fmla="*/ 3459892 h 4399006"/>
              <a:gd name="connsiteX7" fmla="*/ 556054 w 6573795"/>
              <a:gd name="connsiteY7" fmla="*/ 4300152 h 4399006"/>
              <a:gd name="connsiteX8" fmla="*/ 556054 w 6573795"/>
              <a:gd name="connsiteY8" fmla="*/ 4399006 h 4399006"/>
              <a:gd name="connsiteX9" fmla="*/ 6561438 w 6573795"/>
              <a:gd name="connsiteY9" fmla="*/ 4374292 h 4399006"/>
              <a:gd name="connsiteX10" fmla="*/ 6573795 w 6573795"/>
              <a:gd name="connsiteY10" fmla="*/ 0 h 4399006"/>
              <a:gd name="connsiteX11" fmla="*/ 3410465 w 6573795"/>
              <a:gd name="connsiteY11" fmla="*/ 24714 h 439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3795" h="4399006">
                <a:moveTo>
                  <a:pt x="3410465" y="24714"/>
                </a:moveTo>
                <a:lnTo>
                  <a:pt x="556054" y="4374292"/>
                </a:lnTo>
                <a:lnTo>
                  <a:pt x="0" y="4386649"/>
                </a:lnTo>
                <a:lnTo>
                  <a:pt x="0" y="24714"/>
                </a:lnTo>
                <a:lnTo>
                  <a:pt x="3472249" y="37071"/>
                </a:lnTo>
                <a:lnTo>
                  <a:pt x="4917989" y="4374292"/>
                </a:lnTo>
                <a:lnTo>
                  <a:pt x="1161535" y="3459892"/>
                </a:lnTo>
                <a:lnTo>
                  <a:pt x="556054" y="4300152"/>
                </a:lnTo>
                <a:lnTo>
                  <a:pt x="556054" y="4399006"/>
                </a:lnTo>
                <a:lnTo>
                  <a:pt x="6561438" y="4374292"/>
                </a:lnTo>
                <a:lnTo>
                  <a:pt x="6573795" y="0"/>
                </a:lnTo>
                <a:lnTo>
                  <a:pt x="3410465" y="24714"/>
                </a:lnTo>
                <a:close/>
              </a:path>
            </a:pathLst>
          </a:custGeom>
          <a:solidFill>
            <a:srgbClr val="0F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88;p15">
            <a:extLst>
              <a:ext uri="{FF2B5EF4-FFF2-40B4-BE49-F238E27FC236}">
                <a16:creationId xmlns:a16="http://schemas.microsoft.com/office/drawing/2014/main" id="{92270620-1140-914C-8AC5-5D026F3A058E}"/>
              </a:ext>
            </a:extLst>
          </p:cNvPr>
          <p:cNvSpPr txBox="1">
            <a:spLocks/>
          </p:cNvSpPr>
          <p:nvPr/>
        </p:nvSpPr>
        <p:spPr>
          <a:xfrm>
            <a:off x="661087" y="1661091"/>
            <a:ext cx="5715000" cy="16002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6000" dirty="0">
                <a:solidFill>
                  <a:schemeClr val="bg1"/>
                </a:solidFill>
                <a:latin typeface="LEMON MILK" pitchFamily="2" charset="77"/>
              </a:rPr>
              <a:t>Research</a:t>
            </a:r>
            <a:br>
              <a:rPr lang="en-US" sz="6000" dirty="0">
                <a:solidFill>
                  <a:schemeClr val="bg1"/>
                </a:solidFill>
                <a:latin typeface="LEMON MILK" pitchFamily="2" charset="77"/>
              </a:rPr>
            </a:br>
            <a:r>
              <a:rPr lang="en-US" sz="6000" dirty="0">
                <a:solidFill>
                  <a:srgbClr val="B64C7F"/>
                </a:solidFill>
                <a:latin typeface="LEMON MILK" pitchFamily="2" charset="77"/>
              </a:rPr>
              <a:t>Problem</a:t>
            </a:r>
          </a:p>
        </p:txBody>
      </p:sp>
      <p:pic>
        <p:nvPicPr>
          <p:cNvPr id="13" name="Picture 12">
            <a:extLst>
              <a:ext uri="{FF2B5EF4-FFF2-40B4-BE49-F238E27FC236}">
                <a16:creationId xmlns:a16="http://schemas.microsoft.com/office/drawing/2014/main" id="{AB3FB1E0-1F95-5A4B-AFE4-6EA7BB7C66EC}"/>
              </a:ext>
            </a:extLst>
          </p:cNvPr>
          <p:cNvPicPr>
            <a:picLocks noChangeAspect="1"/>
          </p:cNvPicPr>
          <p:nvPr/>
        </p:nvPicPr>
        <p:blipFill>
          <a:blip r:embed="rId3">
            <a:clrChange>
              <a:clrFrom>
                <a:srgbClr val="1D0216"/>
              </a:clrFrom>
              <a:clrTo>
                <a:srgbClr val="1D0216">
                  <a:alpha val="0"/>
                </a:srgbClr>
              </a:clrTo>
            </a:clrChange>
          </a:blip>
          <a:stretch>
            <a:fillRect/>
          </a:stretch>
        </p:blipFill>
        <p:spPr>
          <a:xfrm rot="21078794">
            <a:off x="4017231" y="-322647"/>
            <a:ext cx="2098074" cy="2202576"/>
          </a:xfrm>
          <a:prstGeom prst="rect">
            <a:avLst/>
          </a:prstGeom>
        </p:spPr>
      </p:pic>
      <p:pic>
        <p:nvPicPr>
          <p:cNvPr id="14" name="Picture 13">
            <a:extLst>
              <a:ext uri="{FF2B5EF4-FFF2-40B4-BE49-F238E27FC236}">
                <a16:creationId xmlns:a16="http://schemas.microsoft.com/office/drawing/2014/main" id="{4436DF8B-4380-2142-AB8C-8EDA5F78EB8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109" b="89964" l="10000" r="99500">
                        <a14:foregroundMark x1="43000" y1="17153" x2="19500" y2="5839"/>
                        <a14:foregroundMark x1="19500" y1="5839" x2="65000" y2="12409"/>
                        <a14:foregroundMark x1="65000" y1="12409" x2="90500" y2="23905"/>
                        <a14:foregroundMark x1="90500" y1="23905" x2="81000" y2="39051"/>
                        <a14:foregroundMark x1="81000" y1="39051" x2="99500" y2="72993"/>
                        <a14:foregroundMark x1="36000" y1="8942" x2="17500" y2="5109"/>
                      </a14:backgroundRemoval>
                    </a14:imgEffect>
                  </a14:imgLayer>
                </a14:imgProps>
              </a:ext>
            </a:extLst>
          </a:blip>
          <a:stretch>
            <a:fillRect/>
          </a:stretch>
        </p:blipFill>
        <p:spPr>
          <a:xfrm rot="5200532">
            <a:off x="9760060" y="4993143"/>
            <a:ext cx="1082845" cy="2966995"/>
          </a:xfrm>
          <a:prstGeom prst="rect">
            <a:avLst/>
          </a:prstGeom>
        </p:spPr>
      </p:pic>
      <p:sp>
        <p:nvSpPr>
          <p:cNvPr id="17" name="TextBox 16">
            <a:extLst>
              <a:ext uri="{FF2B5EF4-FFF2-40B4-BE49-F238E27FC236}">
                <a16:creationId xmlns:a16="http://schemas.microsoft.com/office/drawing/2014/main" id="{25CCDC5C-9C9C-2945-9580-7FDFD0084CCC}"/>
              </a:ext>
            </a:extLst>
          </p:cNvPr>
          <p:cNvSpPr txBox="1"/>
          <p:nvPr/>
        </p:nvSpPr>
        <p:spPr>
          <a:xfrm>
            <a:off x="11653112" y="6315074"/>
            <a:ext cx="305522" cy="369332"/>
          </a:xfrm>
          <a:prstGeom prst="rect">
            <a:avLst/>
          </a:prstGeom>
          <a:noFill/>
        </p:spPr>
        <p:txBody>
          <a:bodyPr wrap="square" rtlCol="0">
            <a:spAutoFit/>
          </a:bodyPr>
          <a:lstStyle/>
          <a:p>
            <a:fld id="{0157B697-1F80-9145-A1F3-0BC7F2058E48}" type="slidenum">
              <a:rPr lang="en-US" smtClean="0">
                <a:solidFill>
                  <a:schemeClr val="bg1"/>
                </a:solidFill>
              </a:rPr>
              <a:t>3</a:t>
            </a:fld>
            <a:endParaRPr lang="en-US" dirty="0">
              <a:solidFill>
                <a:schemeClr val="bg1"/>
              </a:solidFill>
            </a:endParaRPr>
          </a:p>
        </p:txBody>
      </p:sp>
      <p:grpSp>
        <p:nvGrpSpPr>
          <p:cNvPr id="18" name="Group 17">
            <a:extLst>
              <a:ext uri="{FF2B5EF4-FFF2-40B4-BE49-F238E27FC236}">
                <a16:creationId xmlns:a16="http://schemas.microsoft.com/office/drawing/2014/main" id="{A864792D-3F68-0343-A6F0-91176DCD2EAA}"/>
              </a:ext>
            </a:extLst>
          </p:cNvPr>
          <p:cNvGrpSpPr/>
          <p:nvPr/>
        </p:nvGrpSpPr>
        <p:grpSpPr>
          <a:xfrm>
            <a:off x="161426" y="6450904"/>
            <a:ext cx="1711215" cy="291684"/>
            <a:chOff x="280423" y="6469826"/>
            <a:chExt cx="1443097" cy="247710"/>
          </a:xfrm>
        </p:grpSpPr>
        <p:pic>
          <p:nvPicPr>
            <p:cNvPr id="19" name="Picture 18">
              <a:extLst>
                <a:ext uri="{FF2B5EF4-FFF2-40B4-BE49-F238E27FC236}">
                  <a16:creationId xmlns:a16="http://schemas.microsoft.com/office/drawing/2014/main" id="{3BF947D6-7689-EA4A-B2BB-612D2F2DEB52}"/>
                </a:ext>
              </a:extLst>
            </p:cNvPr>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20" name="Picture 19">
              <a:extLst>
                <a:ext uri="{FF2B5EF4-FFF2-40B4-BE49-F238E27FC236}">
                  <a16:creationId xmlns:a16="http://schemas.microsoft.com/office/drawing/2014/main" id="{827BE8A6-79F4-2A49-8251-6E715E994D80}"/>
                </a:ext>
              </a:extLst>
            </p:cNvPr>
            <p:cNvPicPr>
              <a:picLocks noChangeAspect="1"/>
            </p:cNvPicPr>
            <p:nvPr/>
          </p:nvPicPr>
          <p:blipFill>
            <a:blip r:embed="rId8"/>
            <a:stretch>
              <a:fillRect/>
            </a:stretch>
          </p:blipFill>
          <p:spPr>
            <a:xfrm>
              <a:off x="280423" y="6469826"/>
              <a:ext cx="187423" cy="233946"/>
            </a:xfrm>
            <a:prstGeom prst="rect">
              <a:avLst/>
            </a:prstGeom>
          </p:spPr>
        </p:pic>
        <p:pic>
          <p:nvPicPr>
            <p:cNvPr id="21" name="Picture 20">
              <a:extLst>
                <a:ext uri="{FF2B5EF4-FFF2-40B4-BE49-F238E27FC236}">
                  <a16:creationId xmlns:a16="http://schemas.microsoft.com/office/drawing/2014/main" id="{E64368B0-895D-854A-B01C-147E4960BD01}"/>
                </a:ext>
              </a:extLst>
            </p:cNvPr>
            <p:cNvPicPr>
              <a:picLocks noChangeAspect="1"/>
            </p:cNvPicPr>
            <p:nvPr/>
          </p:nvPicPr>
          <p:blipFill rotWithShape="1">
            <a:blip r:embed="rId9">
              <a:duotone>
                <a:schemeClr val="accent1">
                  <a:shade val="45000"/>
                  <a:satMod val="135000"/>
                </a:schemeClr>
                <a:prstClr val="white"/>
              </a:duotone>
            </a:blip>
            <a:srcRect l="24246" b="26617"/>
            <a:stretch/>
          </p:blipFill>
          <p:spPr>
            <a:xfrm>
              <a:off x="514398" y="6469826"/>
              <a:ext cx="300808" cy="97947"/>
            </a:xfrm>
            <a:prstGeom prst="rect">
              <a:avLst/>
            </a:prstGeom>
          </p:spPr>
        </p:pic>
      </p:grpSp>
    </p:spTree>
    <p:extLst>
      <p:ext uri="{BB962C8B-B14F-4D97-AF65-F5344CB8AC3E}">
        <p14:creationId xmlns:p14="http://schemas.microsoft.com/office/powerpoint/2010/main" val="87231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10029301" y="6318250"/>
            <a:ext cx="1182038"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7" y="414939"/>
            <a:ext cx="6924581"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solidFill>
                  <a:schemeClr val="bg1"/>
                </a:solidFill>
                <a:latin typeface="LEMON MILK" pitchFamily="2" charset="77"/>
              </a:rPr>
              <a:t>SPECIFIC AND SUB OBJECTIVES</a:t>
            </a:r>
            <a:endParaRPr sz="3200" dirty="0">
              <a:solidFill>
                <a:schemeClr val="bg1"/>
              </a:solidFill>
              <a:latin typeface="LEMON MILK" pitchFamily="2" charset="77"/>
            </a:endParaRPr>
          </a:p>
        </p:txBody>
      </p:sp>
      <p:sp>
        <p:nvSpPr>
          <p:cNvPr id="12" name="Title 4">
            <a:extLst>
              <a:ext uri="{FF2B5EF4-FFF2-40B4-BE49-F238E27FC236}">
                <a16:creationId xmlns:a16="http://schemas.microsoft.com/office/drawing/2014/main" id="{E81C4282-88BD-5648-BC79-09FEBBE7FB30}"/>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IT17126816 – C.N </a:t>
            </a:r>
            <a:r>
              <a:rPr lang="en-US" sz="1800" dirty="0" err="1">
                <a:solidFill>
                  <a:schemeClr val="bg1"/>
                </a:solidFill>
                <a:latin typeface="+mn-lt"/>
              </a:rPr>
              <a:t>Samarasekara</a:t>
            </a:r>
            <a:r>
              <a:rPr lang="en-US" sz="1800" dirty="0">
                <a:solidFill>
                  <a:schemeClr val="bg1"/>
                </a:solidFill>
                <a:latin typeface="+mn-lt"/>
              </a:rPr>
              <a:t>	2020-086</a:t>
            </a:r>
          </a:p>
        </p:txBody>
      </p:sp>
      <p:pic>
        <p:nvPicPr>
          <p:cNvPr id="2" name="Picture 1">
            <a:extLst>
              <a:ext uri="{FF2B5EF4-FFF2-40B4-BE49-F238E27FC236}">
                <a16:creationId xmlns:a16="http://schemas.microsoft.com/office/drawing/2014/main" id="{0ADF7BF9-D82F-FD44-8839-643C2EC4CDFC}"/>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10630697" y="0"/>
            <a:ext cx="1788087" cy="1871254"/>
          </a:xfrm>
          <a:prstGeom prst="rect">
            <a:avLst/>
          </a:prstGeom>
        </p:spPr>
      </p:pic>
      <p:sp>
        <p:nvSpPr>
          <p:cNvPr id="14" name="TextBox 13">
            <a:extLst>
              <a:ext uri="{FF2B5EF4-FFF2-40B4-BE49-F238E27FC236}">
                <a16:creationId xmlns:a16="http://schemas.microsoft.com/office/drawing/2014/main" id="{72079EFA-AC47-8144-B21B-627EFD1127CF}"/>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30</a:t>
            </a:fld>
            <a:endParaRPr lang="en-US" dirty="0">
              <a:solidFill>
                <a:schemeClr val="bg1"/>
              </a:solidFill>
            </a:endParaRPr>
          </a:p>
        </p:txBody>
      </p:sp>
      <p:sp>
        <p:nvSpPr>
          <p:cNvPr id="15" name="Rectangle 14">
            <a:extLst>
              <a:ext uri="{FF2B5EF4-FFF2-40B4-BE49-F238E27FC236}">
                <a16:creationId xmlns:a16="http://schemas.microsoft.com/office/drawing/2014/main" id="{BB427F04-871E-4644-8D1D-702FF671226D}"/>
              </a:ext>
            </a:extLst>
          </p:cNvPr>
          <p:cNvSpPr/>
          <p:nvPr/>
        </p:nvSpPr>
        <p:spPr>
          <a:xfrm>
            <a:off x="799652" y="1702334"/>
            <a:ext cx="9944564" cy="3939540"/>
          </a:xfrm>
          <a:prstGeom prst="rect">
            <a:avLst/>
          </a:prstGeom>
        </p:spPr>
        <p:txBody>
          <a:bodyPr wrap="square">
            <a:spAutoFit/>
          </a:bodyPr>
          <a:lstStyle/>
          <a:p>
            <a:pPr marL="342900" marR="0" lvl="0" indent="-342900" algn="just">
              <a:spcBef>
                <a:spcPts val="0"/>
              </a:spcBef>
              <a:spcAft>
                <a:spcPts val="800"/>
              </a:spcAft>
              <a:buFont typeface="Symbol" panose="05050102010706020507" pitchFamily="18" charset="2"/>
              <a:buChar char=""/>
            </a:pPr>
            <a:r>
              <a:rPr lang="en-US" sz="2000" dirty="0">
                <a:solidFill>
                  <a:schemeClr val="bg1"/>
                </a:solidFill>
                <a:effectLst/>
                <a:ea typeface="Times New Roman" panose="02020603050405020304" pitchFamily="18" charset="0"/>
              </a:rPr>
              <a:t>Create a 2FA authentication mechanism to verify a user to the IoT network using user credentials verified using Keystroke dynamics.</a:t>
            </a:r>
          </a:p>
          <a:p>
            <a:pPr marL="342900" indent="-342900" algn="just">
              <a:lnSpc>
                <a:spcPct val="150000"/>
              </a:lnSpc>
              <a:spcAft>
                <a:spcPts val="800"/>
              </a:spcAft>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rPr>
              <a:t>Choose a suitable dataset for Keystroke dynamics.</a:t>
            </a:r>
          </a:p>
          <a:p>
            <a:pPr marL="342900" marR="0" lvl="0" indent="-342900" algn="just">
              <a:lnSpc>
                <a:spcPct val="150000"/>
              </a:lnSpc>
              <a:spcBef>
                <a:spcPts val="0"/>
              </a:spcBef>
              <a:spcAft>
                <a:spcPts val="800"/>
              </a:spcAft>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rPr>
              <a:t>Choose a suitable algorithm for Keystroke dynamics.</a:t>
            </a:r>
          </a:p>
          <a:p>
            <a:pPr marL="342900" marR="0" lvl="0" indent="-342900" algn="just">
              <a:lnSpc>
                <a:spcPct val="150000"/>
              </a:lnSpc>
              <a:spcBef>
                <a:spcPts val="0"/>
              </a:spcBef>
              <a:spcAft>
                <a:spcPts val="800"/>
              </a:spcAft>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rPr>
              <a:t>Develop a ML model for Keystroke dynamics.</a:t>
            </a:r>
          </a:p>
          <a:p>
            <a:pPr marL="342900" marR="0" lvl="0" indent="-342900" algn="just">
              <a:lnSpc>
                <a:spcPct val="150000"/>
              </a:lnSpc>
              <a:spcBef>
                <a:spcPts val="0"/>
              </a:spcBef>
              <a:spcAft>
                <a:spcPts val="800"/>
              </a:spcAft>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rPr>
              <a:t>Train and Test the ML model.</a:t>
            </a:r>
          </a:p>
          <a:p>
            <a:pPr marL="342900" indent="-342900" algn="just">
              <a:lnSpc>
                <a:spcPct val="150000"/>
              </a:lnSpc>
              <a:spcAft>
                <a:spcPts val="800"/>
              </a:spcAft>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rPr>
              <a:t>Create a login functionality for ARCSECURE.</a:t>
            </a:r>
          </a:p>
          <a:p>
            <a:endParaRPr lang="en-US" sz="2000" dirty="0">
              <a:solidFill>
                <a:schemeClr val="bg1"/>
              </a:solidFill>
            </a:endParaRPr>
          </a:p>
        </p:txBody>
      </p:sp>
    </p:spTree>
    <p:extLst>
      <p:ext uri="{BB962C8B-B14F-4D97-AF65-F5344CB8AC3E}">
        <p14:creationId xmlns:p14="http://schemas.microsoft.com/office/powerpoint/2010/main" val="159486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10029300" y="6318250"/>
            <a:ext cx="1221795"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bg1"/>
                </a:solidFill>
                <a:latin typeface="LEMON MILK" pitchFamily="2" charset="77"/>
              </a:rPr>
              <a:t>METHODOLOGY AND SYSTEM DIAGRAM</a:t>
            </a:r>
          </a:p>
        </p:txBody>
      </p:sp>
      <p:sp>
        <p:nvSpPr>
          <p:cNvPr id="11" name="Title 4">
            <a:extLst>
              <a:ext uri="{FF2B5EF4-FFF2-40B4-BE49-F238E27FC236}">
                <a16:creationId xmlns:a16="http://schemas.microsoft.com/office/drawing/2014/main" id="{C2AA7D22-6B39-704A-99DD-D567FAE02C25}"/>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IT17126816 – C.N </a:t>
            </a:r>
            <a:r>
              <a:rPr lang="en-US" sz="1800" dirty="0" err="1">
                <a:solidFill>
                  <a:schemeClr val="bg1"/>
                </a:solidFill>
                <a:latin typeface="+mn-lt"/>
              </a:rPr>
              <a:t>Samarasekara</a:t>
            </a:r>
            <a:r>
              <a:rPr lang="en-US" sz="1800" dirty="0">
                <a:solidFill>
                  <a:schemeClr val="bg1"/>
                </a:solidFill>
                <a:latin typeface="+mn-lt"/>
              </a:rPr>
              <a:t>	2020-086</a:t>
            </a:r>
          </a:p>
        </p:txBody>
      </p:sp>
      <p:sp>
        <p:nvSpPr>
          <p:cNvPr id="13" name="TextBox 12">
            <a:extLst>
              <a:ext uri="{FF2B5EF4-FFF2-40B4-BE49-F238E27FC236}">
                <a16:creationId xmlns:a16="http://schemas.microsoft.com/office/drawing/2014/main" id="{ADD1C4E0-7EEA-C745-B083-1AE7606BB500}"/>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31</a:t>
            </a:fld>
            <a:endParaRPr lang="en-US" dirty="0">
              <a:solidFill>
                <a:schemeClr val="bg1"/>
              </a:solidFill>
            </a:endParaRPr>
          </a:p>
        </p:txBody>
      </p:sp>
      <p:pic>
        <p:nvPicPr>
          <p:cNvPr id="2" name="Picture 1">
            <a:extLst>
              <a:ext uri="{FF2B5EF4-FFF2-40B4-BE49-F238E27FC236}">
                <a16:creationId xmlns:a16="http://schemas.microsoft.com/office/drawing/2014/main" id="{1CC76DC1-2AF0-46CC-9E67-420A2E9117B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5249" y="1265548"/>
            <a:ext cx="7854455" cy="4724469"/>
          </a:xfrm>
          <a:prstGeom prst="rect">
            <a:avLst/>
          </a:prstGeom>
          <a:noFill/>
          <a:ln>
            <a:noFill/>
          </a:ln>
        </p:spPr>
      </p:pic>
    </p:spTree>
    <p:extLst>
      <p:ext uri="{BB962C8B-B14F-4D97-AF65-F5344CB8AC3E}">
        <p14:creationId xmlns:p14="http://schemas.microsoft.com/office/powerpoint/2010/main" val="276706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10029301" y="6318250"/>
            <a:ext cx="1208542"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bg1"/>
                </a:solidFill>
                <a:latin typeface="LEMON MILK" pitchFamily="2" charset="77"/>
              </a:rPr>
              <a:t>ACHIEVEMENTS</a:t>
            </a:r>
          </a:p>
        </p:txBody>
      </p:sp>
      <p:sp>
        <p:nvSpPr>
          <p:cNvPr id="11" name="Title 4">
            <a:extLst>
              <a:ext uri="{FF2B5EF4-FFF2-40B4-BE49-F238E27FC236}">
                <a16:creationId xmlns:a16="http://schemas.microsoft.com/office/drawing/2014/main" id="{8441EEE3-9D99-B84C-AACD-1CB62778E57A}"/>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IT17126816 – C.N </a:t>
            </a:r>
            <a:r>
              <a:rPr lang="en-US" sz="1800" dirty="0" err="1">
                <a:solidFill>
                  <a:schemeClr val="bg1"/>
                </a:solidFill>
                <a:latin typeface="+mn-lt"/>
              </a:rPr>
              <a:t>Samarasekara</a:t>
            </a:r>
            <a:r>
              <a:rPr lang="en-US" sz="1800" dirty="0">
                <a:solidFill>
                  <a:schemeClr val="bg1"/>
                </a:solidFill>
                <a:latin typeface="+mn-lt"/>
              </a:rPr>
              <a:t>	2020-086</a:t>
            </a:r>
          </a:p>
        </p:txBody>
      </p:sp>
      <p:pic>
        <p:nvPicPr>
          <p:cNvPr id="2" name="Picture 1">
            <a:extLst>
              <a:ext uri="{FF2B5EF4-FFF2-40B4-BE49-F238E27FC236}">
                <a16:creationId xmlns:a16="http://schemas.microsoft.com/office/drawing/2014/main" id="{2E10C72A-80E5-A34A-82D1-A5328814F5C1}"/>
              </a:ext>
            </a:extLst>
          </p:cNvPr>
          <p:cNvPicPr>
            <a:picLocks noChangeAspect="1"/>
          </p:cNvPicPr>
          <p:nvPr/>
        </p:nvPicPr>
        <p:blipFill>
          <a:blip r:embed="rId6"/>
          <a:stretch>
            <a:fillRect/>
          </a:stretch>
        </p:blipFill>
        <p:spPr>
          <a:xfrm>
            <a:off x="10107493" y="-144837"/>
            <a:ext cx="2533469" cy="2533469"/>
          </a:xfrm>
          <a:prstGeom prst="rect">
            <a:avLst/>
          </a:prstGeom>
        </p:spPr>
      </p:pic>
      <p:sp>
        <p:nvSpPr>
          <p:cNvPr id="14" name="TextBox 13">
            <a:extLst>
              <a:ext uri="{FF2B5EF4-FFF2-40B4-BE49-F238E27FC236}">
                <a16:creationId xmlns:a16="http://schemas.microsoft.com/office/drawing/2014/main" id="{FBA941E4-8FCF-3145-ABD9-5BA299EC26E7}"/>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32</a:t>
            </a:fld>
            <a:endParaRPr lang="en-US" dirty="0">
              <a:solidFill>
                <a:schemeClr val="bg1"/>
              </a:solidFill>
            </a:endParaRPr>
          </a:p>
        </p:txBody>
      </p:sp>
      <p:sp>
        <p:nvSpPr>
          <p:cNvPr id="15" name="Rectangle 14">
            <a:extLst>
              <a:ext uri="{FF2B5EF4-FFF2-40B4-BE49-F238E27FC236}">
                <a16:creationId xmlns:a16="http://schemas.microsoft.com/office/drawing/2014/main" id="{01DA4228-9655-CB42-A645-45B16ADA02F5}"/>
              </a:ext>
            </a:extLst>
          </p:cNvPr>
          <p:cNvSpPr/>
          <p:nvPr/>
        </p:nvSpPr>
        <p:spPr>
          <a:xfrm>
            <a:off x="795567" y="1535668"/>
            <a:ext cx="9944564" cy="3631763"/>
          </a:xfrm>
          <a:prstGeom prst="rect">
            <a:avLst/>
          </a:prstGeom>
        </p:spPr>
        <p:txBody>
          <a:bodyPr wrap="square">
            <a:spAutoFit/>
          </a:bodyPr>
          <a:lstStyle/>
          <a:p>
            <a:pPr marL="342900" indent="-342900" algn="l" rtl="0" fontAlgn="base">
              <a:lnSpc>
                <a:spcPct val="150000"/>
              </a:lnSpc>
              <a:buFont typeface="Arial" panose="020B0604020202020204" pitchFamily="34" charset="0"/>
              <a:buChar char="•"/>
            </a:pPr>
            <a:r>
              <a:rPr lang="en-US" sz="2000" b="0" i="0" u="none" strike="noStrike" dirty="0">
                <a:solidFill>
                  <a:schemeClr val="bg1"/>
                </a:solidFill>
                <a:effectLst/>
              </a:rPr>
              <a:t>Completion of a successful implementation of a 2FA authentication mechanism.</a:t>
            </a:r>
            <a:r>
              <a:rPr lang="en-US" sz="2000" b="0" i="0" dirty="0">
                <a:solidFill>
                  <a:schemeClr val="bg1"/>
                </a:solidFill>
                <a:effectLst/>
              </a:rPr>
              <a:t>​</a:t>
            </a:r>
          </a:p>
          <a:p>
            <a:pPr marL="342900" indent="-342900" algn="l" rtl="0" fontAlgn="base">
              <a:lnSpc>
                <a:spcPct val="150000"/>
              </a:lnSpc>
              <a:buFont typeface="Wingdings" panose="05000000000000000000" pitchFamily="2" charset="2"/>
              <a:buChar char="Ø"/>
            </a:pPr>
            <a:r>
              <a:rPr lang="en-US" sz="2000" b="0" i="0" u="none" strike="noStrike" dirty="0">
                <a:solidFill>
                  <a:schemeClr val="bg1"/>
                </a:solidFill>
                <a:effectLst/>
              </a:rPr>
              <a:t>Which requires NO user training.</a:t>
            </a:r>
            <a:r>
              <a:rPr lang="en-US" sz="2000" b="0" i="0" dirty="0">
                <a:solidFill>
                  <a:schemeClr val="bg1"/>
                </a:solidFill>
                <a:effectLst/>
              </a:rPr>
              <a:t>​</a:t>
            </a:r>
          </a:p>
          <a:p>
            <a:pPr marL="342900" indent="-342900" algn="l" rtl="0" fontAlgn="base">
              <a:lnSpc>
                <a:spcPct val="150000"/>
              </a:lnSpc>
              <a:buFont typeface="Wingdings" panose="05000000000000000000" pitchFamily="2" charset="2"/>
              <a:buChar char="Ø"/>
            </a:pPr>
            <a:r>
              <a:rPr lang="en-US" sz="2000" b="0" i="0" u="none" strike="noStrike" dirty="0">
                <a:solidFill>
                  <a:schemeClr val="bg1"/>
                </a:solidFill>
                <a:effectLst/>
              </a:rPr>
              <a:t>Is a cost-effective solution.</a:t>
            </a:r>
            <a:r>
              <a:rPr lang="en-US" sz="2000" b="0" i="0" dirty="0">
                <a:solidFill>
                  <a:schemeClr val="bg1"/>
                </a:solidFill>
                <a:effectLst/>
              </a:rPr>
              <a:t>​</a:t>
            </a:r>
          </a:p>
          <a:p>
            <a:pPr marL="342900" indent="-342900" algn="l" rtl="0" fontAlgn="base">
              <a:lnSpc>
                <a:spcPct val="150000"/>
              </a:lnSpc>
              <a:buFont typeface="Wingdings" panose="05000000000000000000" pitchFamily="2" charset="2"/>
              <a:buChar char="Ø"/>
            </a:pPr>
            <a:r>
              <a:rPr lang="en-US" sz="2000" b="0" i="0" u="none" strike="noStrike" dirty="0">
                <a:solidFill>
                  <a:schemeClr val="bg1"/>
                </a:solidFill>
                <a:effectLst/>
              </a:rPr>
              <a:t>Is an easily deployable model.</a:t>
            </a:r>
          </a:p>
          <a:p>
            <a:pPr marL="342900" indent="-342900" algn="l" rtl="0" fontAlgn="base">
              <a:lnSpc>
                <a:spcPct val="150000"/>
              </a:lnSpc>
              <a:buFont typeface="Arial" panose="020B0604020202020204" pitchFamily="34" charset="0"/>
              <a:buChar char="•"/>
            </a:pPr>
            <a:endParaRPr lang="en-US" sz="2000" b="0" i="0" u="none" strike="noStrike" dirty="0">
              <a:solidFill>
                <a:schemeClr val="bg1"/>
              </a:solidFill>
              <a:effectLst/>
            </a:endParaRPr>
          </a:p>
          <a:p>
            <a:pPr marL="342900" indent="-342900" algn="l" rtl="0" fontAlgn="base">
              <a:lnSpc>
                <a:spcPct val="150000"/>
              </a:lnSpc>
              <a:buFont typeface="Arial" panose="020B0604020202020204" pitchFamily="34" charset="0"/>
              <a:buChar char="•"/>
            </a:pPr>
            <a:r>
              <a:rPr lang="en-US" sz="2000" dirty="0">
                <a:solidFill>
                  <a:schemeClr val="bg1"/>
                </a:solidFill>
              </a:rPr>
              <a:t>Successful completion of creation and deployment of the model on web based and desktop environment.</a:t>
            </a:r>
            <a:endParaRPr lang="en-US" sz="2000" b="0" i="0" dirty="0">
              <a:solidFill>
                <a:schemeClr val="bg1"/>
              </a:solidFill>
              <a:effectLst/>
            </a:endParaRPr>
          </a:p>
          <a:p>
            <a:pPr marL="285750" indent="-285750">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23354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10029301" y="6318250"/>
            <a:ext cx="1182038"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2" name="Google Shape;378;p14">
            <a:extLst>
              <a:ext uri="{FF2B5EF4-FFF2-40B4-BE49-F238E27FC236}">
                <a16:creationId xmlns:a16="http://schemas.microsoft.com/office/drawing/2014/main" id="{3B523C77-F45A-7E4A-8BEF-70D18F3A061C}"/>
              </a:ext>
            </a:extLst>
          </p:cNvPr>
          <p:cNvSpPr txBox="1">
            <a:spLocks/>
          </p:cNvSpPr>
          <p:nvPr/>
        </p:nvSpPr>
        <p:spPr>
          <a:xfrm>
            <a:off x="795567" y="414939"/>
            <a:ext cx="8622753" cy="5937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bg1"/>
                </a:solidFill>
                <a:latin typeface="LEMON MILK" pitchFamily="2" charset="77"/>
              </a:rPr>
              <a:t>REFERENCES</a:t>
            </a:r>
          </a:p>
        </p:txBody>
      </p:sp>
      <p:sp>
        <p:nvSpPr>
          <p:cNvPr id="11" name="Title 4">
            <a:extLst>
              <a:ext uri="{FF2B5EF4-FFF2-40B4-BE49-F238E27FC236}">
                <a16:creationId xmlns:a16="http://schemas.microsoft.com/office/drawing/2014/main" id="{A5DCDA8E-FEBF-024E-A430-94F43ED8E254}"/>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IT17126816 – C.N </a:t>
            </a:r>
            <a:r>
              <a:rPr lang="en-US" sz="1800" dirty="0" err="1">
                <a:solidFill>
                  <a:schemeClr val="bg1"/>
                </a:solidFill>
                <a:latin typeface="+mn-lt"/>
              </a:rPr>
              <a:t>Samarasekara</a:t>
            </a:r>
            <a:r>
              <a:rPr lang="en-US" sz="1800" dirty="0">
                <a:solidFill>
                  <a:schemeClr val="bg1"/>
                </a:solidFill>
                <a:latin typeface="+mn-lt"/>
              </a:rPr>
              <a:t>	2020-086</a:t>
            </a:r>
          </a:p>
        </p:txBody>
      </p:sp>
      <p:pic>
        <p:nvPicPr>
          <p:cNvPr id="13" name="Picture 12" descr="A close up of a sign&#10;&#10;Description automatically generated">
            <a:extLst>
              <a:ext uri="{FF2B5EF4-FFF2-40B4-BE49-F238E27FC236}">
                <a16:creationId xmlns:a16="http://schemas.microsoft.com/office/drawing/2014/main" id="{178CE2E8-08A5-C646-9D9E-FFD477BB24F8}"/>
              </a:ext>
            </a:extLst>
          </p:cNvPr>
          <p:cNvPicPr>
            <a:picLocks noChangeAspect="1"/>
          </p:cNvPicPr>
          <p:nvPr/>
        </p:nvPicPr>
        <p:blipFill>
          <a:blip r:embed="rId6"/>
          <a:stretch>
            <a:fillRect/>
          </a:stretch>
        </p:blipFill>
        <p:spPr>
          <a:xfrm>
            <a:off x="9966761" y="-250787"/>
            <a:ext cx="2674201" cy="2683328"/>
          </a:xfrm>
          <a:prstGeom prst="rect">
            <a:avLst/>
          </a:prstGeom>
        </p:spPr>
      </p:pic>
      <p:sp>
        <p:nvSpPr>
          <p:cNvPr id="14" name="TextBox 13">
            <a:extLst>
              <a:ext uri="{FF2B5EF4-FFF2-40B4-BE49-F238E27FC236}">
                <a16:creationId xmlns:a16="http://schemas.microsoft.com/office/drawing/2014/main" id="{6ADB6689-3D4F-EE44-82FE-65105D6D6295}"/>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33</a:t>
            </a:fld>
            <a:endParaRPr lang="en-US" dirty="0">
              <a:solidFill>
                <a:schemeClr val="bg1"/>
              </a:solidFill>
            </a:endParaRPr>
          </a:p>
        </p:txBody>
      </p:sp>
      <p:sp>
        <p:nvSpPr>
          <p:cNvPr id="15" name="Rectangle 14">
            <a:extLst>
              <a:ext uri="{FF2B5EF4-FFF2-40B4-BE49-F238E27FC236}">
                <a16:creationId xmlns:a16="http://schemas.microsoft.com/office/drawing/2014/main" id="{51C4975E-2A30-D743-8670-7766300B3BB3}"/>
              </a:ext>
            </a:extLst>
          </p:cNvPr>
          <p:cNvSpPr/>
          <p:nvPr/>
        </p:nvSpPr>
        <p:spPr>
          <a:xfrm>
            <a:off x="617220" y="2094830"/>
            <a:ext cx="9944564" cy="2785378"/>
          </a:xfrm>
          <a:prstGeom prst="rect">
            <a:avLst/>
          </a:prstGeom>
        </p:spPr>
        <p:txBody>
          <a:bodyPr wrap="square">
            <a:spAutoFit/>
          </a:bodyPr>
          <a:lstStyle/>
          <a:p>
            <a:pPr>
              <a:lnSpc>
                <a:spcPct val="150000"/>
              </a:lnSpc>
            </a:pPr>
            <a:r>
              <a:rPr lang="en-US" dirty="0">
                <a:solidFill>
                  <a:schemeClr val="bg1"/>
                </a:solidFill>
              </a:rPr>
              <a:t>[1] </a:t>
            </a:r>
            <a:r>
              <a:rPr lang="en-US" dirty="0">
                <a:solidFill>
                  <a:schemeClr val="bg1"/>
                </a:solidFill>
                <a:effectLst/>
              </a:rPr>
              <a:t>El-Hajj, M., </a:t>
            </a:r>
            <a:r>
              <a:rPr lang="en-US" dirty="0" err="1">
                <a:solidFill>
                  <a:schemeClr val="bg1"/>
                </a:solidFill>
                <a:effectLst/>
              </a:rPr>
              <a:t>Fadlallah</a:t>
            </a:r>
            <a:r>
              <a:rPr lang="en-US" dirty="0">
                <a:solidFill>
                  <a:schemeClr val="bg1"/>
                </a:solidFill>
                <a:effectLst/>
              </a:rPr>
              <a:t>, A., Chamoun, M., &amp; </a:t>
            </a:r>
            <a:r>
              <a:rPr lang="en-US" dirty="0" err="1">
                <a:solidFill>
                  <a:schemeClr val="bg1"/>
                </a:solidFill>
                <a:effectLst/>
              </a:rPr>
              <a:t>Serhrouchni</a:t>
            </a:r>
            <a:r>
              <a:rPr lang="en-US" dirty="0">
                <a:solidFill>
                  <a:schemeClr val="bg1"/>
                </a:solidFill>
                <a:effectLst/>
              </a:rPr>
              <a:t>, A. (2019). A survey of internet of things (IoT) authentication schemes. </a:t>
            </a:r>
            <a:r>
              <a:rPr lang="en-US" i="1" dirty="0">
                <a:solidFill>
                  <a:schemeClr val="bg1"/>
                </a:solidFill>
                <a:effectLst/>
              </a:rPr>
              <a:t>Sensors (Switzerland)</a:t>
            </a:r>
            <a:r>
              <a:rPr lang="en-US" dirty="0">
                <a:solidFill>
                  <a:schemeClr val="bg1"/>
                </a:solidFill>
                <a:effectLst/>
              </a:rPr>
              <a:t>, </a:t>
            </a:r>
            <a:r>
              <a:rPr lang="en-US" i="1" dirty="0">
                <a:solidFill>
                  <a:schemeClr val="bg1"/>
                </a:solidFill>
                <a:effectLst/>
              </a:rPr>
              <a:t>19</a:t>
            </a:r>
            <a:r>
              <a:rPr lang="en-US" dirty="0">
                <a:solidFill>
                  <a:schemeClr val="bg1"/>
                </a:solidFill>
                <a:effectLst/>
              </a:rPr>
              <a:t>(5), 1–43. </a:t>
            </a:r>
            <a:r>
              <a:rPr lang="en-US" dirty="0">
                <a:solidFill>
                  <a:schemeClr val="bg1"/>
                </a:solidFill>
                <a:effectLst/>
                <a:hlinkClick r:id="rId7">
                  <a:extLst>
                    <a:ext uri="{A12FA001-AC4F-418D-AE19-62706E023703}">
                      <ahyp:hlinkClr xmlns:ahyp="http://schemas.microsoft.com/office/drawing/2018/hyperlinkcolor" val="tx"/>
                    </a:ext>
                  </a:extLst>
                </a:hlinkClick>
              </a:rPr>
              <a:t>https://doi.org/10.3390/s19051141</a:t>
            </a:r>
            <a:endParaRPr lang="en-US" dirty="0">
              <a:solidFill>
                <a:schemeClr val="bg1"/>
              </a:solidFill>
              <a:effectLst/>
            </a:endParaRPr>
          </a:p>
          <a:p>
            <a:pPr marL="285750" indent="-285750">
              <a:lnSpc>
                <a:spcPct val="150000"/>
              </a:lnSpc>
              <a:buFont typeface="Arial" panose="020B0604020202020204" pitchFamily="34" charset="0"/>
              <a:buChar char="•"/>
            </a:pPr>
            <a:endParaRPr lang="en-US" dirty="0">
              <a:solidFill>
                <a:schemeClr val="bg1"/>
              </a:solidFill>
              <a:effectLst/>
            </a:endParaRPr>
          </a:p>
          <a:p>
            <a:pPr>
              <a:lnSpc>
                <a:spcPct val="150000"/>
              </a:lnSpc>
            </a:pPr>
            <a:r>
              <a:rPr lang="en-US" dirty="0">
                <a:solidFill>
                  <a:schemeClr val="bg1"/>
                </a:solidFill>
              </a:rPr>
              <a:t>[2] </a:t>
            </a:r>
            <a:r>
              <a:rPr lang="en-US" dirty="0">
                <a:solidFill>
                  <a:schemeClr val="bg1"/>
                </a:solidFill>
                <a:effectLst/>
              </a:rPr>
              <a:t>Avast. (2019). </a:t>
            </a:r>
            <a:r>
              <a:rPr lang="en-US" i="1" dirty="0">
                <a:solidFill>
                  <a:schemeClr val="bg1"/>
                </a:solidFill>
                <a:effectLst/>
              </a:rPr>
              <a:t>Avast Smart Home Security Report 2019</a:t>
            </a:r>
            <a:r>
              <a:rPr lang="en-US" dirty="0">
                <a:solidFill>
                  <a:schemeClr val="bg1"/>
                </a:solidFill>
                <a:effectLst/>
              </a:rPr>
              <a:t>. https://cdn2.hubspot.net/hubfs/486579/avast_smart_home_report_feb_2019.pdf</a:t>
            </a:r>
          </a:p>
          <a:p>
            <a:pPr marL="285750" indent="-285750">
              <a:buFont typeface="Arial" panose="020B0604020202020204" pitchFamily="34" charset="0"/>
              <a:buChar char="•"/>
            </a:pPr>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390870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sp>
        <p:nvSpPr>
          <p:cNvPr id="5" name="Google Shape;641;p35">
            <a:extLst>
              <a:ext uri="{FF2B5EF4-FFF2-40B4-BE49-F238E27FC236}">
                <a16:creationId xmlns:a16="http://schemas.microsoft.com/office/drawing/2014/main" id="{BD413A6F-E5E1-924C-971D-56D17242DCC7}"/>
              </a:ext>
            </a:extLst>
          </p:cNvPr>
          <p:cNvSpPr txBox="1">
            <a:spLocks/>
          </p:cNvSpPr>
          <p:nvPr/>
        </p:nvSpPr>
        <p:spPr>
          <a:xfrm>
            <a:off x="724988" y="1828800"/>
            <a:ext cx="7099663" cy="16002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2000" dirty="0">
                <a:solidFill>
                  <a:schemeClr val="bg1"/>
                </a:solidFill>
                <a:latin typeface="LEMON MILK" pitchFamily="2" charset="77"/>
              </a:rPr>
              <a:t>Thank You!</a:t>
            </a:r>
          </a:p>
        </p:txBody>
      </p:sp>
      <p:sp>
        <p:nvSpPr>
          <p:cNvPr id="6" name="Google Shape;641;p35">
            <a:extLst>
              <a:ext uri="{FF2B5EF4-FFF2-40B4-BE49-F238E27FC236}">
                <a16:creationId xmlns:a16="http://schemas.microsoft.com/office/drawing/2014/main" id="{D4C7F17A-9E30-634E-AF5C-6A5D5065C96E}"/>
              </a:ext>
            </a:extLst>
          </p:cNvPr>
          <p:cNvSpPr txBox="1">
            <a:spLocks/>
          </p:cNvSpPr>
          <p:nvPr/>
        </p:nvSpPr>
        <p:spPr>
          <a:xfrm>
            <a:off x="955765" y="2906486"/>
            <a:ext cx="7099663" cy="16002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7200" dirty="0">
                <a:solidFill>
                  <a:srgbClr val="B64C7F"/>
                </a:solidFill>
                <a:latin typeface="LEMON MILK" pitchFamily="2" charset="77"/>
              </a:rPr>
              <a:t>Questions?</a:t>
            </a:r>
          </a:p>
        </p:txBody>
      </p:sp>
      <p:grpSp>
        <p:nvGrpSpPr>
          <p:cNvPr id="9" name="Group 8">
            <a:extLst>
              <a:ext uri="{FF2B5EF4-FFF2-40B4-BE49-F238E27FC236}">
                <a16:creationId xmlns:a16="http://schemas.microsoft.com/office/drawing/2014/main" id="{67D89141-EF28-FD45-9115-7CAAB316AEFC}"/>
              </a:ext>
            </a:extLst>
          </p:cNvPr>
          <p:cNvGrpSpPr/>
          <p:nvPr/>
        </p:nvGrpSpPr>
        <p:grpSpPr>
          <a:xfrm>
            <a:off x="4624252" y="2906486"/>
            <a:ext cx="8307720" cy="5172891"/>
            <a:chOff x="914400" y="155027"/>
            <a:chExt cx="10363200" cy="6547945"/>
          </a:xfrm>
        </p:grpSpPr>
        <p:sp>
          <p:nvSpPr>
            <p:cNvPr id="10" name="Freeform 9">
              <a:extLst>
                <a:ext uri="{FF2B5EF4-FFF2-40B4-BE49-F238E27FC236}">
                  <a16:creationId xmlns:a16="http://schemas.microsoft.com/office/drawing/2014/main" id="{B9A44D3A-8462-254D-9D63-CC1C6DE7D54C}"/>
                </a:ext>
              </a:extLst>
            </p:cNvPr>
            <p:cNvSpPr/>
            <p:nvPr/>
          </p:nvSpPr>
          <p:spPr>
            <a:xfrm>
              <a:off x="914400" y="155027"/>
              <a:ext cx="10363200" cy="6547945"/>
            </a:xfrm>
            <a:custGeom>
              <a:avLst/>
              <a:gdLst>
                <a:gd name="connsiteX0" fmla="*/ 1282262 w 4130566"/>
                <a:gd name="connsiteY0" fmla="*/ 2575034 h 2596055"/>
                <a:gd name="connsiteX1" fmla="*/ 1008993 w 4130566"/>
                <a:gd name="connsiteY1" fmla="*/ 2196662 h 2596055"/>
                <a:gd name="connsiteX2" fmla="*/ 1198179 w 4130566"/>
                <a:gd name="connsiteY2" fmla="*/ 1870841 h 2596055"/>
                <a:gd name="connsiteX3" fmla="*/ 767255 w 4130566"/>
                <a:gd name="connsiteY3" fmla="*/ 1881351 h 2596055"/>
                <a:gd name="connsiteX4" fmla="*/ 504497 w 4130566"/>
                <a:gd name="connsiteY4" fmla="*/ 1513489 h 2596055"/>
                <a:gd name="connsiteX5" fmla="*/ 1366345 w 4130566"/>
                <a:gd name="connsiteY5" fmla="*/ 1513489 h 2596055"/>
                <a:gd name="connsiteX6" fmla="*/ 1492469 w 4130566"/>
                <a:gd name="connsiteY6" fmla="*/ 1261241 h 2596055"/>
                <a:gd name="connsiteX7" fmla="*/ 294290 w 4130566"/>
                <a:gd name="connsiteY7" fmla="*/ 1261241 h 2596055"/>
                <a:gd name="connsiteX8" fmla="*/ 0 w 4130566"/>
                <a:gd name="connsiteY8" fmla="*/ 861848 h 2596055"/>
                <a:gd name="connsiteX9" fmla="*/ 1660635 w 4130566"/>
                <a:gd name="connsiteY9" fmla="*/ 861848 h 2596055"/>
                <a:gd name="connsiteX10" fmla="*/ 2081048 w 4130566"/>
                <a:gd name="connsiteY10" fmla="*/ 0 h 2596055"/>
                <a:gd name="connsiteX11" fmla="*/ 2532993 w 4130566"/>
                <a:gd name="connsiteY11" fmla="*/ 872358 h 2596055"/>
                <a:gd name="connsiteX12" fmla="*/ 4130566 w 4130566"/>
                <a:gd name="connsiteY12" fmla="*/ 851338 h 2596055"/>
                <a:gd name="connsiteX13" fmla="*/ 3846786 w 4130566"/>
                <a:gd name="connsiteY13" fmla="*/ 1271751 h 2596055"/>
                <a:gd name="connsiteX14" fmla="*/ 2711669 w 4130566"/>
                <a:gd name="connsiteY14" fmla="*/ 1271751 h 2596055"/>
                <a:gd name="connsiteX15" fmla="*/ 2848304 w 4130566"/>
                <a:gd name="connsiteY15" fmla="*/ 1555531 h 2596055"/>
                <a:gd name="connsiteX16" fmla="*/ 3647090 w 4130566"/>
                <a:gd name="connsiteY16" fmla="*/ 1524000 h 2596055"/>
                <a:gd name="connsiteX17" fmla="*/ 3352800 w 4130566"/>
                <a:gd name="connsiteY17" fmla="*/ 1891862 h 2596055"/>
                <a:gd name="connsiteX18" fmla="*/ 3016469 w 4130566"/>
                <a:gd name="connsiteY18" fmla="*/ 1891862 h 2596055"/>
                <a:gd name="connsiteX19" fmla="*/ 3195145 w 4130566"/>
                <a:gd name="connsiteY19" fmla="*/ 2207172 h 2596055"/>
                <a:gd name="connsiteX20" fmla="*/ 2869324 w 4130566"/>
                <a:gd name="connsiteY20" fmla="*/ 2596055 h 2596055"/>
                <a:gd name="connsiteX21" fmla="*/ 2091559 w 4130566"/>
                <a:gd name="connsiteY21" fmla="*/ 945931 h 2596055"/>
                <a:gd name="connsiteX22" fmla="*/ 1282262 w 4130566"/>
                <a:gd name="connsiteY22" fmla="*/ 2575034 h 25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30566" h="2596055">
                  <a:moveTo>
                    <a:pt x="1282262" y="2575034"/>
                  </a:moveTo>
                  <a:lnTo>
                    <a:pt x="1008993" y="2196662"/>
                  </a:lnTo>
                  <a:lnTo>
                    <a:pt x="1198179" y="1870841"/>
                  </a:lnTo>
                  <a:lnTo>
                    <a:pt x="767255" y="1881351"/>
                  </a:lnTo>
                  <a:lnTo>
                    <a:pt x="504497" y="1513489"/>
                  </a:lnTo>
                  <a:lnTo>
                    <a:pt x="1366345" y="1513489"/>
                  </a:lnTo>
                  <a:lnTo>
                    <a:pt x="1492469" y="1261241"/>
                  </a:lnTo>
                  <a:lnTo>
                    <a:pt x="294290" y="1261241"/>
                  </a:lnTo>
                  <a:lnTo>
                    <a:pt x="0" y="861848"/>
                  </a:lnTo>
                  <a:lnTo>
                    <a:pt x="1660635" y="861848"/>
                  </a:lnTo>
                  <a:lnTo>
                    <a:pt x="2081048" y="0"/>
                  </a:lnTo>
                  <a:lnTo>
                    <a:pt x="2532993" y="872358"/>
                  </a:lnTo>
                  <a:lnTo>
                    <a:pt x="4130566" y="851338"/>
                  </a:lnTo>
                  <a:lnTo>
                    <a:pt x="3846786" y="1271751"/>
                  </a:lnTo>
                  <a:lnTo>
                    <a:pt x="2711669" y="1271751"/>
                  </a:lnTo>
                  <a:lnTo>
                    <a:pt x="2848304" y="1555531"/>
                  </a:lnTo>
                  <a:lnTo>
                    <a:pt x="3647090" y="1524000"/>
                  </a:lnTo>
                  <a:lnTo>
                    <a:pt x="3352800" y="1891862"/>
                  </a:lnTo>
                  <a:lnTo>
                    <a:pt x="3016469" y="1891862"/>
                  </a:lnTo>
                  <a:lnTo>
                    <a:pt x="3195145" y="2207172"/>
                  </a:lnTo>
                  <a:lnTo>
                    <a:pt x="2869324" y="2596055"/>
                  </a:lnTo>
                  <a:lnTo>
                    <a:pt x="2091559" y="945931"/>
                  </a:lnTo>
                  <a:lnTo>
                    <a:pt x="1282262" y="2575034"/>
                  </a:lnTo>
                  <a:close/>
                </a:path>
              </a:pathLst>
            </a:custGeom>
            <a:solidFill>
              <a:srgbClr val="2D0022"/>
            </a:solidFill>
            <a:ln>
              <a:noFill/>
            </a:ln>
            <a:effectLst>
              <a:outerShdw blurRad="50800" dist="38100" dir="13500000" algn="b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56DF400C-DFF3-FC49-B7C5-FFF1AEE1ACC9}"/>
                </a:ext>
              </a:extLst>
            </p:cNvPr>
            <p:cNvSpPr/>
            <p:nvPr/>
          </p:nvSpPr>
          <p:spPr>
            <a:xfrm>
              <a:off x="1006928" y="269513"/>
              <a:ext cx="10156372" cy="6357257"/>
            </a:xfrm>
            <a:custGeom>
              <a:avLst/>
              <a:gdLst>
                <a:gd name="connsiteX0" fmla="*/ 3115681 w 10156372"/>
                <a:gd name="connsiteY0" fmla="*/ 6225682 h 6357257"/>
                <a:gd name="connsiteX1" fmla="*/ 2519333 w 10156372"/>
                <a:gd name="connsiteY1" fmla="*/ 5390795 h 6357257"/>
                <a:gd name="connsiteX2" fmla="*/ 2996412 w 10156372"/>
                <a:gd name="connsiteY2" fmla="*/ 4575786 h 6357257"/>
                <a:gd name="connsiteX3" fmla="*/ 1863351 w 10156372"/>
                <a:gd name="connsiteY3" fmla="*/ 4615543 h 6357257"/>
                <a:gd name="connsiteX4" fmla="*/ 1242098 w 10156372"/>
                <a:gd name="connsiteY4" fmla="*/ 3751067 h 6357257"/>
                <a:gd name="connsiteX5" fmla="*/ 3338912 w 10156372"/>
                <a:gd name="connsiteY5" fmla="*/ 3758950 h 6357257"/>
                <a:gd name="connsiteX6" fmla="*/ 3701519 w 10156372"/>
                <a:gd name="connsiteY6" fmla="*/ 3041619 h 6357257"/>
                <a:gd name="connsiteX7" fmla="*/ 667342 w 10156372"/>
                <a:gd name="connsiteY7" fmla="*/ 3038534 h 6357257"/>
                <a:gd name="connsiteX8" fmla="*/ 0 w 10156372"/>
                <a:gd name="connsiteY8" fmla="*/ 2090057 h 6357257"/>
                <a:gd name="connsiteX9" fmla="*/ 4103915 w 10156372"/>
                <a:gd name="connsiteY9" fmla="*/ 2122714 h 6357257"/>
                <a:gd name="connsiteX10" fmla="*/ 5127172 w 10156372"/>
                <a:gd name="connsiteY10" fmla="*/ 0 h 6357257"/>
                <a:gd name="connsiteX11" fmla="*/ 6226629 w 10156372"/>
                <a:gd name="connsiteY11" fmla="*/ 2155372 h 6357257"/>
                <a:gd name="connsiteX12" fmla="*/ 10156372 w 10156372"/>
                <a:gd name="connsiteY12" fmla="*/ 2090057 h 6357257"/>
                <a:gd name="connsiteX13" fmla="*/ 9514115 w 10156372"/>
                <a:gd name="connsiteY13" fmla="*/ 3048000 h 6357257"/>
                <a:gd name="connsiteX14" fmla="*/ 6651172 w 10156372"/>
                <a:gd name="connsiteY14" fmla="*/ 3037114 h 6357257"/>
                <a:gd name="connsiteX15" fmla="*/ 7043058 w 10156372"/>
                <a:gd name="connsiteY15" fmla="*/ 3875314 h 6357257"/>
                <a:gd name="connsiteX16" fmla="*/ 8915400 w 10156372"/>
                <a:gd name="connsiteY16" fmla="*/ 3799114 h 6357257"/>
                <a:gd name="connsiteX17" fmla="*/ 8294915 w 10156372"/>
                <a:gd name="connsiteY17" fmla="*/ 4648200 h 6357257"/>
                <a:gd name="connsiteX18" fmla="*/ 7424058 w 10156372"/>
                <a:gd name="connsiteY18" fmla="*/ 4626429 h 6357257"/>
                <a:gd name="connsiteX19" fmla="*/ 7881258 w 10156372"/>
                <a:gd name="connsiteY19" fmla="*/ 5442857 h 6357257"/>
                <a:gd name="connsiteX20" fmla="*/ 7108372 w 10156372"/>
                <a:gd name="connsiteY20" fmla="*/ 6357257 h 6357257"/>
                <a:gd name="connsiteX21" fmla="*/ 5159829 w 10156372"/>
                <a:gd name="connsiteY21" fmla="*/ 2133600 h 6357257"/>
                <a:gd name="connsiteX22" fmla="*/ 3115681 w 10156372"/>
                <a:gd name="connsiteY22" fmla="*/ 6225682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56372" h="6357257">
                  <a:moveTo>
                    <a:pt x="3115681" y="6225682"/>
                  </a:moveTo>
                  <a:lnTo>
                    <a:pt x="2519333" y="5390795"/>
                  </a:lnTo>
                  <a:lnTo>
                    <a:pt x="2996412" y="4575786"/>
                  </a:lnTo>
                  <a:lnTo>
                    <a:pt x="1863351" y="4615543"/>
                  </a:lnTo>
                  <a:lnTo>
                    <a:pt x="1242098" y="3751067"/>
                  </a:lnTo>
                  <a:lnTo>
                    <a:pt x="3338912" y="3758950"/>
                  </a:lnTo>
                  <a:lnTo>
                    <a:pt x="3701519" y="3041619"/>
                  </a:lnTo>
                  <a:lnTo>
                    <a:pt x="667342" y="3038534"/>
                  </a:lnTo>
                  <a:lnTo>
                    <a:pt x="0" y="2090057"/>
                  </a:lnTo>
                  <a:lnTo>
                    <a:pt x="4103915" y="2122714"/>
                  </a:lnTo>
                  <a:lnTo>
                    <a:pt x="5127172" y="0"/>
                  </a:lnTo>
                  <a:lnTo>
                    <a:pt x="6226629" y="2155372"/>
                  </a:lnTo>
                  <a:lnTo>
                    <a:pt x="10156372" y="2090057"/>
                  </a:lnTo>
                  <a:lnTo>
                    <a:pt x="9514115" y="3048000"/>
                  </a:lnTo>
                  <a:lnTo>
                    <a:pt x="6651172" y="3037114"/>
                  </a:lnTo>
                  <a:lnTo>
                    <a:pt x="7043058" y="3875314"/>
                  </a:lnTo>
                  <a:lnTo>
                    <a:pt x="8915400" y="3799114"/>
                  </a:lnTo>
                  <a:lnTo>
                    <a:pt x="8294915" y="4648200"/>
                  </a:lnTo>
                  <a:lnTo>
                    <a:pt x="7424058" y="4626429"/>
                  </a:lnTo>
                  <a:lnTo>
                    <a:pt x="7881258" y="5442857"/>
                  </a:lnTo>
                  <a:lnTo>
                    <a:pt x="7108372" y="6357257"/>
                  </a:lnTo>
                  <a:lnTo>
                    <a:pt x="5159829" y="2133600"/>
                  </a:lnTo>
                  <a:lnTo>
                    <a:pt x="3115681" y="6225682"/>
                  </a:lnTo>
                  <a:close/>
                </a:path>
              </a:pathLst>
            </a:custGeom>
            <a:solidFill>
              <a:srgbClr val="2D0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DBA26997-5CFB-2544-85F4-582862D037CE}"/>
              </a:ext>
            </a:extLst>
          </p:cNvPr>
          <p:cNvGrpSpPr/>
          <p:nvPr/>
        </p:nvGrpSpPr>
        <p:grpSpPr>
          <a:xfrm>
            <a:off x="161426" y="6450904"/>
            <a:ext cx="1711215" cy="291684"/>
            <a:chOff x="280423" y="6469826"/>
            <a:chExt cx="1443097" cy="247710"/>
          </a:xfrm>
        </p:grpSpPr>
        <p:pic>
          <p:nvPicPr>
            <p:cNvPr id="13" name="Picture 12">
              <a:extLst>
                <a:ext uri="{FF2B5EF4-FFF2-40B4-BE49-F238E27FC236}">
                  <a16:creationId xmlns:a16="http://schemas.microsoft.com/office/drawing/2014/main" id="{D7FB656A-B1CF-7A47-B128-98ABCE703B27}"/>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14" name="Picture 13">
              <a:extLst>
                <a:ext uri="{FF2B5EF4-FFF2-40B4-BE49-F238E27FC236}">
                  <a16:creationId xmlns:a16="http://schemas.microsoft.com/office/drawing/2014/main" id="{32243178-C2BD-FA4E-B599-233D1AEF69EE}"/>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15" name="Picture 14">
              <a:extLst>
                <a:ext uri="{FF2B5EF4-FFF2-40B4-BE49-F238E27FC236}">
                  <a16:creationId xmlns:a16="http://schemas.microsoft.com/office/drawing/2014/main" id="{343C6203-83ED-474B-A8CE-C4490CD4915D}"/>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17" name="TextBox 16">
            <a:extLst>
              <a:ext uri="{FF2B5EF4-FFF2-40B4-BE49-F238E27FC236}">
                <a16:creationId xmlns:a16="http://schemas.microsoft.com/office/drawing/2014/main" id="{4BE30E05-84F8-364F-90DD-6980F17E4F97}"/>
              </a:ext>
            </a:extLst>
          </p:cNvPr>
          <p:cNvSpPr txBox="1"/>
          <p:nvPr/>
        </p:nvSpPr>
        <p:spPr>
          <a:xfrm>
            <a:off x="10029301" y="6318250"/>
            <a:ext cx="1067526"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20" name="TextBox 19">
            <a:extLst>
              <a:ext uri="{FF2B5EF4-FFF2-40B4-BE49-F238E27FC236}">
                <a16:creationId xmlns:a16="http://schemas.microsoft.com/office/drawing/2014/main" id="{159D9708-BA56-0A4B-9C67-0EA93141B660}"/>
              </a:ext>
            </a:extLst>
          </p:cNvPr>
          <p:cNvSpPr txBox="1"/>
          <p:nvPr/>
        </p:nvSpPr>
        <p:spPr>
          <a:xfrm>
            <a:off x="11501948" y="6315074"/>
            <a:ext cx="456686" cy="369332"/>
          </a:xfrm>
          <a:prstGeom prst="rect">
            <a:avLst/>
          </a:prstGeom>
          <a:noFill/>
        </p:spPr>
        <p:txBody>
          <a:bodyPr wrap="square" rtlCol="0">
            <a:spAutoFit/>
          </a:bodyPr>
          <a:lstStyle/>
          <a:p>
            <a:fld id="{0157B697-1F80-9145-A1F3-0BC7F2058E48}" type="slidenum">
              <a:rPr lang="en-US" smtClean="0">
                <a:solidFill>
                  <a:schemeClr val="bg1"/>
                </a:solidFill>
              </a:rPr>
              <a:t>34</a:t>
            </a:fld>
            <a:endParaRPr lang="en-US" dirty="0">
              <a:solidFill>
                <a:schemeClr val="bg1"/>
              </a:solidFill>
            </a:endParaRPr>
          </a:p>
        </p:txBody>
      </p:sp>
    </p:spTree>
    <p:extLst>
      <p:ext uri="{BB962C8B-B14F-4D97-AF65-F5344CB8AC3E}">
        <p14:creationId xmlns:p14="http://schemas.microsoft.com/office/powerpoint/2010/main" val="416488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51B7100-AC20-D246-8064-33922A37C6F1}"/>
              </a:ext>
            </a:extLst>
          </p:cNvPr>
          <p:cNvSpPr>
            <a:spLocks noGrp="1"/>
          </p:cNvSpPr>
          <p:nvPr>
            <p:ph idx="1"/>
          </p:nvPr>
        </p:nvSpPr>
        <p:spPr>
          <a:xfrm>
            <a:off x="3064478" y="2749484"/>
            <a:ext cx="6637469" cy="5181600"/>
          </a:xfrm>
        </p:spPr>
        <p:txBody>
          <a:bodyPr>
            <a:normAutofit/>
          </a:bodyPr>
          <a:lstStyle/>
          <a:p>
            <a:r>
              <a:rPr lang="en-US" sz="2400" dirty="0">
                <a:solidFill>
                  <a:schemeClr val="bg1"/>
                </a:solidFill>
                <a:latin typeface="NEOTERIC" pitchFamily="2" charset="77"/>
              </a:rPr>
              <a:t>Establish Mechanisms to </a:t>
            </a:r>
            <a:r>
              <a:rPr lang="en-US" sz="2400" b="1" dirty="0">
                <a:solidFill>
                  <a:schemeClr val="bg1"/>
                </a:solidFill>
                <a:latin typeface="NEOTERIC" pitchFamily="2" charset="77"/>
              </a:rPr>
              <a:t>detect and mitigate Botnet Attacks</a:t>
            </a:r>
            <a:r>
              <a:rPr lang="en-US" sz="2400" dirty="0">
                <a:solidFill>
                  <a:schemeClr val="bg1"/>
                </a:solidFill>
                <a:latin typeface="NEOTERIC" pitchFamily="2" charset="77"/>
              </a:rPr>
              <a:t>.</a:t>
            </a:r>
          </a:p>
          <a:p>
            <a:r>
              <a:rPr lang="en-US" sz="2400" dirty="0">
                <a:solidFill>
                  <a:schemeClr val="bg1"/>
                </a:solidFill>
                <a:latin typeface="NEOTERIC" pitchFamily="2" charset="77"/>
              </a:rPr>
              <a:t>Establish Mechanisms to </a:t>
            </a:r>
            <a:r>
              <a:rPr lang="en-US" sz="2400" b="1" dirty="0">
                <a:solidFill>
                  <a:schemeClr val="bg1"/>
                </a:solidFill>
                <a:latin typeface="NEOTERIC" pitchFamily="2" charset="77"/>
              </a:rPr>
              <a:t>detect and mitigate DDoS Attacks.</a:t>
            </a:r>
          </a:p>
          <a:p>
            <a:r>
              <a:rPr lang="en-US" sz="2400" dirty="0">
                <a:solidFill>
                  <a:schemeClr val="bg1"/>
                </a:solidFill>
                <a:latin typeface="NEOTERIC" pitchFamily="2" charset="77"/>
              </a:rPr>
              <a:t>Establish Mechanisms to </a:t>
            </a:r>
            <a:r>
              <a:rPr lang="en-US" sz="2400" b="1" dirty="0">
                <a:solidFill>
                  <a:schemeClr val="bg1"/>
                </a:solidFill>
                <a:latin typeface="NEOTERIC" pitchFamily="2" charset="77"/>
              </a:rPr>
              <a:t>detect and mitigate Malware.</a:t>
            </a:r>
          </a:p>
          <a:p>
            <a:r>
              <a:rPr lang="en-US" sz="2400" dirty="0">
                <a:solidFill>
                  <a:schemeClr val="bg1"/>
                </a:solidFill>
                <a:latin typeface="NEOTERIC" pitchFamily="2" charset="77"/>
              </a:rPr>
              <a:t>Establish Mechanisms to </a:t>
            </a:r>
            <a:r>
              <a:rPr lang="en-US" sz="2400" b="1" dirty="0">
                <a:solidFill>
                  <a:schemeClr val="bg1"/>
                </a:solidFill>
                <a:latin typeface="NEOTERIC" pitchFamily="2" charset="77"/>
              </a:rPr>
              <a:t>Authenticate and Authorize users.</a:t>
            </a:r>
          </a:p>
          <a:p>
            <a:endParaRPr lang="en-US" sz="2000" dirty="0">
              <a:solidFill>
                <a:schemeClr val="bg1"/>
              </a:solidFill>
            </a:endParaRPr>
          </a:p>
        </p:txBody>
      </p:sp>
      <p:sp>
        <p:nvSpPr>
          <p:cNvPr id="12" name="Google Shape;388;p15">
            <a:extLst>
              <a:ext uri="{FF2B5EF4-FFF2-40B4-BE49-F238E27FC236}">
                <a16:creationId xmlns:a16="http://schemas.microsoft.com/office/drawing/2014/main" id="{92270620-1140-914C-8AC5-5D026F3A058E}"/>
              </a:ext>
            </a:extLst>
          </p:cNvPr>
          <p:cNvSpPr txBox="1">
            <a:spLocks/>
          </p:cNvSpPr>
          <p:nvPr/>
        </p:nvSpPr>
        <p:spPr>
          <a:xfrm>
            <a:off x="4110514" y="736381"/>
            <a:ext cx="5715000" cy="16002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6000" dirty="0">
                <a:solidFill>
                  <a:schemeClr val="bg1"/>
                </a:solidFill>
                <a:latin typeface="LEMON MILK" pitchFamily="2" charset="77"/>
              </a:rPr>
              <a:t>Research</a:t>
            </a:r>
            <a:br>
              <a:rPr lang="en-US" sz="6000" dirty="0">
                <a:solidFill>
                  <a:schemeClr val="bg1"/>
                </a:solidFill>
                <a:latin typeface="LEMON MILK" pitchFamily="2" charset="77"/>
              </a:rPr>
            </a:br>
            <a:r>
              <a:rPr lang="en-US" sz="6000" dirty="0">
                <a:solidFill>
                  <a:srgbClr val="B64C7F"/>
                </a:solidFill>
                <a:latin typeface="LEMON MILK" pitchFamily="2" charset="77"/>
              </a:rPr>
              <a:t>Objective</a:t>
            </a:r>
          </a:p>
        </p:txBody>
      </p:sp>
      <p:pic>
        <p:nvPicPr>
          <p:cNvPr id="13" name="Picture 12">
            <a:extLst>
              <a:ext uri="{FF2B5EF4-FFF2-40B4-BE49-F238E27FC236}">
                <a16:creationId xmlns:a16="http://schemas.microsoft.com/office/drawing/2014/main" id="{AB3FB1E0-1F95-5A4B-AFE4-6EA7BB7C66EC}"/>
              </a:ext>
            </a:extLst>
          </p:cNvPr>
          <p:cNvPicPr>
            <a:picLocks noChangeAspect="1"/>
          </p:cNvPicPr>
          <p:nvPr/>
        </p:nvPicPr>
        <p:blipFill>
          <a:blip r:embed="rId2">
            <a:clrChange>
              <a:clrFrom>
                <a:srgbClr val="1D0216"/>
              </a:clrFrom>
              <a:clrTo>
                <a:srgbClr val="1D0216">
                  <a:alpha val="0"/>
                </a:srgbClr>
              </a:clrTo>
            </a:clrChange>
          </a:blip>
          <a:stretch>
            <a:fillRect/>
          </a:stretch>
        </p:blipFill>
        <p:spPr>
          <a:xfrm rot="21078794">
            <a:off x="317973" y="-405871"/>
            <a:ext cx="2098074" cy="2202576"/>
          </a:xfrm>
          <a:prstGeom prst="rect">
            <a:avLst/>
          </a:prstGeom>
        </p:spPr>
      </p:pic>
      <p:pic>
        <p:nvPicPr>
          <p:cNvPr id="14" name="Picture 13">
            <a:extLst>
              <a:ext uri="{FF2B5EF4-FFF2-40B4-BE49-F238E27FC236}">
                <a16:creationId xmlns:a16="http://schemas.microsoft.com/office/drawing/2014/main" id="{4436DF8B-4380-2142-AB8C-8EDA5F78EB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109" b="89964" l="10000" r="99500">
                        <a14:foregroundMark x1="43000" y1="17153" x2="19500" y2="5839"/>
                        <a14:foregroundMark x1="19500" y1="5839" x2="65000" y2="12409"/>
                        <a14:foregroundMark x1="65000" y1="12409" x2="90500" y2="23905"/>
                        <a14:foregroundMark x1="90500" y1="23905" x2="81000" y2="39051"/>
                        <a14:foregroundMark x1="81000" y1="39051" x2="99500" y2="72993"/>
                        <a14:foregroundMark x1="36000" y1="8942" x2="17500" y2="5109"/>
                      </a14:backgroundRemoval>
                    </a14:imgEffect>
                  </a14:imgLayer>
                </a14:imgProps>
              </a:ext>
            </a:extLst>
          </a:blip>
          <a:stretch>
            <a:fillRect/>
          </a:stretch>
        </p:blipFill>
        <p:spPr>
          <a:xfrm rot="5200532">
            <a:off x="9760060" y="4993143"/>
            <a:ext cx="1082845" cy="2966995"/>
          </a:xfrm>
          <a:prstGeom prst="rect">
            <a:avLst/>
          </a:prstGeom>
        </p:spPr>
      </p:pic>
      <p:pic>
        <p:nvPicPr>
          <p:cNvPr id="8" name="Picture 7">
            <a:extLst>
              <a:ext uri="{FF2B5EF4-FFF2-40B4-BE49-F238E27FC236}">
                <a16:creationId xmlns:a16="http://schemas.microsoft.com/office/drawing/2014/main" id="{42C16834-8EF3-BD4F-BCCC-B918BE68C7F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148" b="89820" l="3739" r="89900">
                        <a14:foregroundMark x1="42522" y1="47106" x2="30050" y2="34780"/>
                        <a14:foregroundMark x1="30050" y1="34780" x2="21540" y2="16018"/>
                        <a14:foregroundMark x1="21540" y1="16018" x2="18471" y2="5040"/>
                        <a14:foregroundMark x1="18471" y1="5040" x2="11858" y2="24152"/>
                        <a14:foregroundMark x1="11858" y1="24152" x2="9654" y2="34232"/>
                        <a14:foregroundMark x1="9654" y1="34232" x2="35519" y2="36876"/>
                        <a14:foregroundMark x1="35519" y1="36876" x2="35938" y2="37176"/>
                        <a14:foregroundMark x1="4548" y1="39271" x2="9096" y2="28244"/>
                        <a14:foregroundMark x1="38616" y1="36128" x2="43443" y2="46257"/>
                        <a14:foregroundMark x1="42773" y1="44561" x2="42494" y2="46557"/>
                        <a14:foregroundMark x1="43080" y1="45309" x2="42020" y2="46806"/>
                        <a14:foregroundMark x1="5273" y1="40719" x2="3739" y2="41966"/>
                        <a14:foregroundMark x1="14118" y1="10230" x2="16964" y2="1148"/>
                        <a14:foregroundMark x1="16964" y1="1148" x2="23772" y2="8084"/>
                        <a14:foregroundMark x1="42801" y1="44561" x2="44224" y2="47405"/>
                        <a14:foregroundMark x1="68248" y1="67365" x2="67634" y2="69810"/>
                      </a14:backgroundRemoval>
                    </a14:imgEffect>
                  </a14:imgLayer>
                </a14:imgProps>
              </a:ext>
            </a:extLst>
          </a:blip>
          <a:srcRect r="54817" b="24831"/>
          <a:stretch/>
        </p:blipFill>
        <p:spPr>
          <a:xfrm rot="19591539">
            <a:off x="-810948" y="4588236"/>
            <a:ext cx="3500586" cy="3256351"/>
          </a:xfrm>
          <a:prstGeom prst="rect">
            <a:avLst/>
          </a:prstGeom>
        </p:spPr>
      </p:pic>
      <p:pic>
        <p:nvPicPr>
          <p:cNvPr id="10" name="Picture 9">
            <a:extLst>
              <a:ext uri="{FF2B5EF4-FFF2-40B4-BE49-F238E27FC236}">
                <a16:creationId xmlns:a16="http://schemas.microsoft.com/office/drawing/2014/main" id="{00D001B6-EEF6-B644-BA37-F2411E2E1DDA}"/>
              </a:ext>
            </a:extLst>
          </p:cNvPr>
          <p:cNvPicPr>
            <a:picLocks noChangeAspect="1"/>
          </p:cNvPicPr>
          <p:nvPr/>
        </p:nvPicPr>
        <p:blipFill rotWithShape="1">
          <a:blip r:embed="rId5">
            <a:extLst>
              <a:ext uri="{BEBA8EAE-BF5A-486C-A8C5-ECC9F3942E4B}">
                <a14:imgProps xmlns:a14="http://schemas.microsoft.com/office/drawing/2010/main">
                  <a14:imgLayer r:embed="rId7">
                    <a14:imgEffect>
                      <a14:backgroundRemoval t="1148" b="89820" l="3739" r="89900">
                        <a14:foregroundMark x1="42522" y1="47106" x2="30050" y2="34780"/>
                        <a14:foregroundMark x1="30050" y1="34780" x2="21540" y2="16018"/>
                        <a14:foregroundMark x1="21540" y1="16018" x2="18471" y2="5040"/>
                        <a14:foregroundMark x1="18471" y1="5040" x2="11858" y2="24152"/>
                        <a14:foregroundMark x1="11858" y1="24152" x2="9654" y2="34232"/>
                        <a14:foregroundMark x1="9654" y1="34232" x2="35519" y2="36876"/>
                        <a14:foregroundMark x1="35519" y1="36876" x2="35938" y2="37176"/>
                        <a14:foregroundMark x1="4548" y1="39271" x2="9096" y2="28244"/>
                        <a14:foregroundMark x1="38616" y1="36128" x2="43443" y2="46257"/>
                        <a14:foregroundMark x1="42773" y1="44561" x2="42494" y2="46557"/>
                        <a14:foregroundMark x1="43080" y1="45309" x2="42020" y2="46806"/>
                        <a14:foregroundMark x1="5273" y1="40719" x2="3739" y2="41966"/>
                        <a14:foregroundMark x1="14118" y1="10230" x2="16964" y2="1148"/>
                        <a14:foregroundMark x1="16964" y1="1148" x2="23772" y2="8084"/>
                        <a14:foregroundMark x1="42801" y1="44561" x2="44224" y2="47405"/>
                        <a14:foregroundMark x1="68248" y1="67365" x2="67634" y2="69810"/>
                      </a14:backgroundRemoval>
                    </a14:imgEffect>
                  </a14:imgLayer>
                </a14:imgProps>
              </a:ext>
            </a:extLst>
          </a:blip>
          <a:srcRect r="54817" b="24831"/>
          <a:stretch/>
        </p:blipFill>
        <p:spPr>
          <a:xfrm rot="6523438">
            <a:off x="10509958" y="1542334"/>
            <a:ext cx="2064033" cy="1920026"/>
          </a:xfrm>
          <a:prstGeom prst="rect">
            <a:avLst/>
          </a:prstGeom>
        </p:spPr>
      </p:pic>
      <p:sp>
        <p:nvSpPr>
          <p:cNvPr id="15" name="TextBox 14">
            <a:extLst>
              <a:ext uri="{FF2B5EF4-FFF2-40B4-BE49-F238E27FC236}">
                <a16:creationId xmlns:a16="http://schemas.microsoft.com/office/drawing/2014/main" id="{C924C7D2-0BAC-344E-AFB4-65C5FAF497C4}"/>
              </a:ext>
            </a:extLst>
          </p:cNvPr>
          <p:cNvSpPr txBox="1"/>
          <p:nvPr/>
        </p:nvSpPr>
        <p:spPr>
          <a:xfrm>
            <a:off x="11653112" y="6315074"/>
            <a:ext cx="305522" cy="369332"/>
          </a:xfrm>
          <a:prstGeom prst="rect">
            <a:avLst/>
          </a:prstGeom>
          <a:noFill/>
        </p:spPr>
        <p:txBody>
          <a:bodyPr wrap="square" rtlCol="0">
            <a:spAutoFit/>
          </a:bodyPr>
          <a:lstStyle/>
          <a:p>
            <a:fld id="{0157B697-1F80-9145-A1F3-0BC7F2058E48}" type="slidenum">
              <a:rPr lang="en-US" smtClean="0">
                <a:solidFill>
                  <a:schemeClr val="bg1"/>
                </a:solidFill>
              </a:rPr>
              <a:t>4</a:t>
            </a:fld>
            <a:endParaRPr lang="en-US" dirty="0">
              <a:solidFill>
                <a:schemeClr val="bg1"/>
              </a:solidFill>
            </a:endParaRPr>
          </a:p>
        </p:txBody>
      </p:sp>
      <p:grpSp>
        <p:nvGrpSpPr>
          <p:cNvPr id="16" name="Group 15">
            <a:extLst>
              <a:ext uri="{FF2B5EF4-FFF2-40B4-BE49-F238E27FC236}">
                <a16:creationId xmlns:a16="http://schemas.microsoft.com/office/drawing/2014/main" id="{2873F7A2-6BC3-A340-8299-860BCE5695DD}"/>
              </a:ext>
            </a:extLst>
          </p:cNvPr>
          <p:cNvGrpSpPr/>
          <p:nvPr/>
        </p:nvGrpSpPr>
        <p:grpSpPr>
          <a:xfrm>
            <a:off x="161426" y="6450904"/>
            <a:ext cx="1711215" cy="291684"/>
            <a:chOff x="280423" y="6469826"/>
            <a:chExt cx="1443097" cy="247710"/>
          </a:xfrm>
        </p:grpSpPr>
        <p:pic>
          <p:nvPicPr>
            <p:cNvPr id="17" name="Picture 16">
              <a:extLst>
                <a:ext uri="{FF2B5EF4-FFF2-40B4-BE49-F238E27FC236}">
                  <a16:creationId xmlns:a16="http://schemas.microsoft.com/office/drawing/2014/main" id="{9BAD867B-A9F7-4045-B4A0-D38CC957A29B}"/>
                </a:ext>
              </a:extLst>
            </p:cNvPr>
            <p:cNvPicPr>
              <a:picLocks noChangeAspect="1"/>
            </p:cNvPicPr>
            <p:nvPr/>
          </p:nvPicPr>
          <p:blipFill>
            <a:blip r:embed="rId8">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18" name="Picture 17">
              <a:extLst>
                <a:ext uri="{FF2B5EF4-FFF2-40B4-BE49-F238E27FC236}">
                  <a16:creationId xmlns:a16="http://schemas.microsoft.com/office/drawing/2014/main" id="{B213B54C-99BB-AD46-BCD0-9B0C6E6C1B44}"/>
                </a:ext>
              </a:extLst>
            </p:cNvPr>
            <p:cNvPicPr>
              <a:picLocks noChangeAspect="1"/>
            </p:cNvPicPr>
            <p:nvPr/>
          </p:nvPicPr>
          <p:blipFill>
            <a:blip r:embed="rId10"/>
            <a:stretch>
              <a:fillRect/>
            </a:stretch>
          </p:blipFill>
          <p:spPr>
            <a:xfrm>
              <a:off x="280423" y="6469826"/>
              <a:ext cx="187423" cy="233946"/>
            </a:xfrm>
            <a:prstGeom prst="rect">
              <a:avLst/>
            </a:prstGeom>
          </p:spPr>
        </p:pic>
        <p:pic>
          <p:nvPicPr>
            <p:cNvPr id="19" name="Picture 18">
              <a:extLst>
                <a:ext uri="{FF2B5EF4-FFF2-40B4-BE49-F238E27FC236}">
                  <a16:creationId xmlns:a16="http://schemas.microsoft.com/office/drawing/2014/main" id="{F8680687-292A-A243-B494-D2B14C086A6E}"/>
                </a:ext>
              </a:extLst>
            </p:cNvPr>
            <p:cNvPicPr>
              <a:picLocks noChangeAspect="1"/>
            </p:cNvPicPr>
            <p:nvPr/>
          </p:nvPicPr>
          <p:blipFill rotWithShape="1">
            <a:blip r:embed="rId11">
              <a:duotone>
                <a:schemeClr val="accent1">
                  <a:shade val="45000"/>
                  <a:satMod val="135000"/>
                </a:schemeClr>
                <a:prstClr val="white"/>
              </a:duotone>
            </a:blip>
            <a:srcRect l="24246" b="26617"/>
            <a:stretch/>
          </p:blipFill>
          <p:spPr>
            <a:xfrm>
              <a:off x="514398" y="6469826"/>
              <a:ext cx="300808" cy="97947"/>
            </a:xfrm>
            <a:prstGeom prst="rect">
              <a:avLst/>
            </a:prstGeom>
          </p:spPr>
        </p:pic>
      </p:grpSp>
    </p:spTree>
    <p:extLst>
      <p:ext uri="{BB962C8B-B14F-4D97-AF65-F5344CB8AC3E}">
        <p14:creationId xmlns:p14="http://schemas.microsoft.com/office/powerpoint/2010/main" val="53842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E8D29D-0C2F-7841-9B05-085B1EE471B5}"/>
              </a:ext>
            </a:extLst>
          </p:cNvPr>
          <p:cNvPicPr>
            <a:picLocks noChangeAspect="1"/>
          </p:cNvPicPr>
          <p:nvPr/>
        </p:nvPicPr>
        <p:blipFill>
          <a:blip r:embed="rId2">
            <a:clrChange>
              <a:clrFrom>
                <a:srgbClr val="1D0216"/>
              </a:clrFrom>
              <a:clrTo>
                <a:srgbClr val="1D0216">
                  <a:alpha val="0"/>
                </a:srgbClr>
              </a:clrTo>
            </a:clrChange>
          </a:blip>
          <a:stretch>
            <a:fillRect/>
          </a:stretch>
        </p:blipFill>
        <p:spPr>
          <a:xfrm>
            <a:off x="0" y="34018"/>
            <a:ext cx="12192000" cy="6823982"/>
          </a:xfrm>
          <a:prstGeom prst="rect">
            <a:avLst/>
          </a:prstGeom>
        </p:spPr>
      </p:pic>
      <p:sp>
        <p:nvSpPr>
          <p:cNvPr id="11" name="Rectangle 10">
            <a:extLst>
              <a:ext uri="{FF2B5EF4-FFF2-40B4-BE49-F238E27FC236}">
                <a16:creationId xmlns:a16="http://schemas.microsoft.com/office/drawing/2014/main" id="{FE61313E-F62E-6E42-A1FC-463DCBE31BE3}"/>
              </a:ext>
            </a:extLst>
          </p:cNvPr>
          <p:cNvSpPr/>
          <p:nvPr/>
        </p:nvSpPr>
        <p:spPr>
          <a:xfrm>
            <a:off x="2086657" y="1884405"/>
            <a:ext cx="7661189" cy="3089189"/>
          </a:xfrm>
          <a:prstGeom prst="rect">
            <a:avLst/>
          </a:prstGeom>
          <a:solidFill>
            <a:srgbClr val="0F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4" descr="A picture containing phone, room, computer, street&#10;&#10;Description automatically generated">
            <a:extLst>
              <a:ext uri="{FF2B5EF4-FFF2-40B4-BE49-F238E27FC236}">
                <a16:creationId xmlns:a16="http://schemas.microsoft.com/office/drawing/2014/main" id="{DB9889C0-10E8-6D4F-999E-E00C5D0372B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90575" y="1389412"/>
            <a:ext cx="3966320" cy="3089190"/>
          </a:xfrm>
        </p:spPr>
      </p:pic>
      <p:sp>
        <p:nvSpPr>
          <p:cNvPr id="13" name="Google Shape;549;p27">
            <a:extLst>
              <a:ext uri="{FF2B5EF4-FFF2-40B4-BE49-F238E27FC236}">
                <a16:creationId xmlns:a16="http://schemas.microsoft.com/office/drawing/2014/main" id="{867E8B35-749F-C443-801D-7D0A2FCAD544}"/>
              </a:ext>
            </a:extLst>
          </p:cNvPr>
          <p:cNvSpPr txBox="1">
            <a:spLocks/>
          </p:cNvSpPr>
          <p:nvPr/>
        </p:nvSpPr>
        <p:spPr>
          <a:xfrm>
            <a:off x="1977608" y="2258503"/>
            <a:ext cx="4955089" cy="42960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4800" dirty="0">
                <a:solidFill>
                  <a:schemeClr val="bg1"/>
                </a:solidFill>
                <a:latin typeface="LEMON MILK" pitchFamily="2" charset="77"/>
              </a:rPr>
              <a:t>Overall </a:t>
            </a:r>
            <a:br>
              <a:rPr lang="en-US" sz="4800" dirty="0">
                <a:solidFill>
                  <a:schemeClr val="bg1"/>
                </a:solidFill>
                <a:latin typeface="LEMON MILK" pitchFamily="2" charset="77"/>
              </a:rPr>
            </a:br>
            <a:r>
              <a:rPr lang="en-US" sz="4800" dirty="0">
                <a:solidFill>
                  <a:srgbClr val="C15780"/>
                </a:solidFill>
                <a:latin typeface="LEMON MILK" pitchFamily="2" charset="77"/>
              </a:rPr>
              <a:t>System</a:t>
            </a:r>
            <a:r>
              <a:rPr lang="en-US" sz="4800" dirty="0">
                <a:solidFill>
                  <a:schemeClr val="bg1"/>
                </a:solidFill>
                <a:latin typeface="LEMON MILK" pitchFamily="2" charset="77"/>
              </a:rPr>
              <a:t> </a:t>
            </a:r>
            <a:br>
              <a:rPr lang="en-US" sz="4800" dirty="0">
                <a:solidFill>
                  <a:schemeClr val="bg1"/>
                </a:solidFill>
                <a:latin typeface="LEMON MILK" pitchFamily="2" charset="77"/>
              </a:rPr>
            </a:br>
            <a:r>
              <a:rPr lang="en-US" sz="4800" dirty="0">
                <a:solidFill>
                  <a:schemeClr val="bg1"/>
                </a:solidFill>
                <a:latin typeface="LEMON MILK" pitchFamily="2" charset="77"/>
              </a:rPr>
              <a:t>Diagram</a:t>
            </a:r>
          </a:p>
        </p:txBody>
      </p:sp>
      <p:sp>
        <p:nvSpPr>
          <p:cNvPr id="15" name="Rectangle 14">
            <a:extLst>
              <a:ext uri="{FF2B5EF4-FFF2-40B4-BE49-F238E27FC236}">
                <a16:creationId xmlns:a16="http://schemas.microsoft.com/office/drawing/2014/main" id="{2F5F1A7C-3FD4-A148-90D2-6AADD03E385B}"/>
              </a:ext>
            </a:extLst>
          </p:cNvPr>
          <p:cNvSpPr/>
          <p:nvPr/>
        </p:nvSpPr>
        <p:spPr>
          <a:xfrm>
            <a:off x="5890575" y="1415287"/>
            <a:ext cx="708795" cy="755519"/>
          </a:xfrm>
          <a:prstGeom prst="rect">
            <a:avLst/>
          </a:prstGeom>
          <a:solidFill>
            <a:srgbClr val="0F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light, green, sitting, game&#10;&#10;Description automatically generated">
            <a:extLst>
              <a:ext uri="{FF2B5EF4-FFF2-40B4-BE49-F238E27FC236}">
                <a16:creationId xmlns:a16="http://schemas.microsoft.com/office/drawing/2014/main" id="{292CB419-5BE1-C346-A1A1-B5FD8EF41F26}"/>
              </a:ext>
            </a:extLst>
          </p:cNvPr>
          <p:cNvPicPr>
            <a:picLocks noChangeAspect="1"/>
          </p:cNvPicPr>
          <p:nvPr/>
        </p:nvPicPr>
        <p:blipFill>
          <a:blip r:embed="rId4"/>
          <a:stretch>
            <a:fillRect/>
          </a:stretch>
        </p:blipFill>
        <p:spPr>
          <a:xfrm>
            <a:off x="5779514" y="1327588"/>
            <a:ext cx="930915" cy="930915"/>
          </a:xfrm>
          <a:prstGeom prst="rect">
            <a:avLst/>
          </a:prstGeom>
        </p:spPr>
      </p:pic>
      <p:sp>
        <p:nvSpPr>
          <p:cNvPr id="19" name="TextBox 18">
            <a:extLst>
              <a:ext uri="{FF2B5EF4-FFF2-40B4-BE49-F238E27FC236}">
                <a16:creationId xmlns:a16="http://schemas.microsoft.com/office/drawing/2014/main" id="{BFC2A23D-B3B2-1049-B48A-8D1A20CFDA50}"/>
              </a:ext>
            </a:extLst>
          </p:cNvPr>
          <p:cNvSpPr txBox="1"/>
          <p:nvPr/>
        </p:nvSpPr>
        <p:spPr>
          <a:xfrm>
            <a:off x="11653112" y="6315074"/>
            <a:ext cx="305522" cy="369332"/>
          </a:xfrm>
          <a:prstGeom prst="rect">
            <a:avLst/>
          </a:prstGeom>
          <a:noFill/>
        </p:spPr>
        <p:txBody>
          <a:bodyPr wrap="square" rtlCol="0">
            <a:spAutoFit/>
          </a:bodyPr>
          <a:lstStyle/>
          <a:p>
            <a:fld id="{0157B697-1F80-9145-A1F3-0BC7F2058E48}" type="slidenum">
              <a:rPr lang="en-US" smtClean="0">
                <a:solidFill>
                  <a:schemeClr val="bg1"/>
                </a:solidFill>
              </a:rPr>
              <a:t>5</a:t>
            </a:fld>
            <a:endParaRPr lang="en-US" dirty="0">
              <a:solidFill>
                <a:schemeClr val="bg1"/>
              </a:solidFill>
            </a:endParaRPr>
          </a:p>
        </p:txBody>
      </p:sp>
      <p:grpSp>
        <p:nvGrpSpPr>
          <p:cNvPr id="20" name="Group 19">
            <a:extLst>
              <a:ext uri="{FF2B5EF4-FFF2-40B4-BE49-F238E27FC236}">
                <a16:creationId xmlns:a16="http://schemas.microsoft.com/office/drawing/2014/main" id="{BB848DA9-D392-444D-B1C4-A4073A67DAB9}"/>
              </a:ext>
            </a:extLst>
          </p:cNvPr>
          <p:cNvGrpSpPr/>
          <p:nvPr/>
        </p:nvGrpSpPr>
        <p:grpSpPr>
          <a:xfrm>
            <a:off x="161426" y="6450904"/>
            <a:ext cx="1711215" cy="291684"/>
            <a:chOff x="280423" y="6469826"/>
            <a:chExt cx="1443097" cy="247710"/>
          </a:xfrm>
        </p:grpSpPr>
        <p:pic>
          <p:nvPicPr>
            <p:cNvPr id="21" name="Picture 20">
              <a:extLst>
                <a:ext uri="{FF2B5EF4-FFF2-40B4-BE49-F238E27FC236}">
                  <a16:creationId xmlns:a16="http://schemas.microsoft.com/office/drawing/2014/main" id="{4DC5D0FF-C3C5-194C-A7CD-724FB14B0805}"/>
                </a:ext>
              </a:extLst>
            </p:cNvPr>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22" name="Picture 21">
              <a:extLst>
                <a:ext uri="{FF2B5EF4-FFF2-40B4-BE49-F238E27FC236}">
                  <a16:creationId xmlns:a16="http://schemas.microsoft.com/office/drawing/2014/main" id="{01AFC6DF-2859-4446-819C-6AE43A49A3E4}"/>
                </a:ext>
              </a:extLst>
            </p:cNvPr>
            <p:cNvPicPr>
              <a:picLocks noChangeAspect="1"/>
            </p:cNvPicPr>
            <p:nvPr/>
          </p:nvPicPr>
          <p:blipFill>
            <a:blip r:embed="rId7"/>
            <a:stretch>
              <a:fillRect/>
            </a:stretch>
          </p:blipFill>
          <p:spPr>
            <a:xfrm>
              <a:off x="280423" y="6469826"/>
              <a:ext cx="187423" cy="233946"/>
            </a:xfrm>
            <a:prstGeom prst="rect">
              <a:avLst/>
            </a:prstGeom>
          </p:spPr>
        </p:pic>
        <p:pic>
          <p:nvPicPr>
            <p:cNvPr id="23" name="Picture 22">
              <a:extLst>
                <a:ext uri="{FF2B5EF4-FFF2-40B4-BE49-F238E27FC236}">
                  <a16:creationId xmlns:a16="http://schemas.microsoft.com/office/drawing/2014/main" id="{0BADDC73-2E51-E940-8F16-EF92809D0ADF}"/>
                </a:ext>
              </a:extLst>
            </p:cNvPr>
            <p:cNvPicPr>
              <a:picLocks noChangeAspect="1"/>
            </p:cNvPicPr>
            <p:nvPr/>
          </p:nvPicPr>
          <p:blipFill rotWithShape="1">
            <a:blip r:embed="rId8">
              <a:duotone>
                <a:schemeClr val="accent1">
                  <a:shade val="45000"/>
                  <a:satMod val="135000"/>
                </a:schemeClr>
                <a:prstClr val="white"/>
              </a:duotone>
            </a:blip>
            <a:srcRect l="24246" b="26617"/>
            <a:stretch/>
          </p:blipFill>
          <p:spPr>
            <a:xfrm>
              <a:off x="514398" y="6469826"/>
              <a:ext cx="300808" cy="97947"/>
            </a:xfrm>
            <a:prstGeom prst="rect">
              <a:avLst/>
            </a:prstGeom>
          </p:spPr>
        </p:pic>
      </p:grpSp>
    </p:spTree>
    <p:extLst>
      <p:ext uri="{BB962C8B-B14F-4D97-AF65-F5344CB8AC3E}">
        <p14:creationId xmlns:p14="http://schemas.microsoft.com/office/powerpoint/2010/main" val="99423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011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0CE327-AB99-DC48-9ADC-B86F818B20E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443538" y="4467383"/>
            <a:ext cx="7885284" cy="4409071"/>
          </a:xfrm>
          <a:prstGeom prst="rect">
            <a:avLst/>
          </a:prstGeom>
        </p:spPr>
      </p:pic>
      <p:pic>
        <p:nvPicPr>
          <p:cNvPr id="5" name="Picture 4">
            <a:extLst>
              <a:ext uri="{FF2B5EF4-FFF2-40B4-BE49-F238E27FC236}">
                <a16:creationId xmlns:a16="http://schemas.microsoft.com/office/drawing/2014/main" id="{51972132-691C-2149-B8A4-C9D3E3D66EB0}"/>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1148" b="89820" l="3739" r="89900">
                        <a14:foregroundMark x1="42522" y1="47106" x2="30050" y2="34780"/>
                        <a14:foregroundMark x1="30050" y1="34780" x2="21540" y2="16018"/>
                        <a14:foregroundMark x1="21540" y1="16018" x2="18471" y2="5040"/>
                        <a14:foregroundMark x1="18471" y1="5040" x2="11858" y2="24152"/>
                        <a14:foregroundMark x1="11858" y1="24152" x2="9654" y2="34232"/>
                        <a14:foregroundMark x1="9654" y1="34232" x2="35519" y2="36876"/>
                        <a14:foregroundMark x1="35519" y1="36876" x2="35938" y2="37176"/>
                        <a14:foregroundMark x1="4548" y1="39271" x2="9096" y2="28244"/>
                        <a14:foregroundMark x1="38616" y1="36128" x2="43443" y2="46257"/>
                        <a14:foregroundMark x1="42773" y1="44561" x2="42494" y2="46557"/>
                        <a14:foregroundMark x1="43080" y1="45309" x2="42020" y2="46806"/>
                        <a14:foregroundMark x1="5273" y1="40719" x2="3739" y2="41966"/>
                        <a14:foregroundMark x1="14118" y1="10230" x2="16964" y2="1148"/>
                        <a14:foregroundMark x1="16964" y1="1148" x2="23772" y2="8084"/>
                        <a14:foregroundMark x1="42801" y1="44561" x2="44224" y2="47405"/>
                        <a14:foregroundMark x1="68248" y1="67365" x2="67634" y2="69810"/>
                      </a14:backgroundRemoval>
                    </a14:imgEffect>
                  </a14:imgLayer>
                </a14:imgProps>
              </a:ext>
            </a:extLst>
          </a:blip>
          <a:srcRect r="54817" b="24831"/>
          <a:stretch/>
        </p:blipFill>
        <p:spPr>
          <a:xfrm>
            <a:off x="-381988" y="-113101"/>
            <a:ext cx="3500586" cy="3256351"/>
          </a:xfrm>
          <a:prstGeom prst="rect">
            <a:avLst/>
          </a:prstGeom>
        </p:spPr>
      </p:pic>
      <p:pic>
        <p:nvPicPr>
          <p:cNvPr id="6" name="Picture 5">
            <a:extLst>
              <a:ext uri="{FF2B5EF4-FFF2-40B4-BE49-F238E27FC236}">
                <a16:creationId xmlns:a16="http://schemas.microsoft.com/office/drawing/2014/main" id="{79E33299-4F1F-2848-ABD3-9565E03B448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48" b="89820" l="3739" r="89900">
                        <a14:foregroundMark x1="42522" y1="47106" x2="30050" y2="34780"/>
                        <a14:foregroundMark x1="30050" y1="34780" x2="21540" y2="16018"/>
                        <a14:foregroundMark x1="21540" y1="16018" x2="18471" y2="5040"/>
                        <a14:foregroundMark x1="18471" y1="5040" x2="11858" y2="24152"/>
                        <a14:foregroundMark x1="11858" y1="24152" x2="9654" y2="34232"/>
                        <a14:foregroundMark x1="9654" y1="34232" x2="35519" y2="36876"/>
                        <a14:foregroundMark x1="35519" y1="36876" x2="35938" y2="37176"/>
                        <a14:foregroundMark x1="4548" y1="39271" x2="9096" y2="28244"/>
                        <a14:foregroundMark x1="38616" y1="36128" x2="43443" y2="46257"/>
                        <a14:foregroundMark x1="42773" y1="44561" x2="42494" y2="46557"/>
                        <a14:foregroundMark x1="43080" y1="45309" x2="42020" y2="46806"/>
                        <a14:foregroundMark x1="5273" y1="40719" x2="3739" y2="41966"/>
                        <a14:foregroundMark x1="14118" y1="10230" x2="16964" y2="1148"/>
                        <a14:foregroundMark x1="16964" y1="1148" x2="23772" y2="8084"/>
                        <a14:foregroundMark x1="42801" y1="44561" x2="44224" y2="47405"/>
                        <a14:foregroundMark x1="68248" y1="67365" x2="67634" y2="69810"/>
                      </a14:backgroundRemoval>
                    </a14:imgEffect>
                  </a14:imgLayer>
                </a14:imgProps>
              </a:ext>
            </a:extLst>
          </a:blip>
          <a:srcRect r="54817" b="24831"/>
          <a:stretch/>
        </p:blipFill>
        <p:spPr>
          <a:xfrm rot="7935683">
            <a:off x="1894415" y="5988677"/>
            <a:ext cx="2064033" cy="1920026"/>
          </a:xfrm>
          <a:prstGeom prst="rect">
            <a:avLst/>
          </a:prstGeom>
        </p:spPr>
      </p:pic>
      <p:pic>
        <p:nvPicPr>
          <p:cNvPr id="7" name="Picture 6">
            <a:extLst>
              <a:ext uri="{FF2B5EF4-FFF2-40B4-BE49-F238E27FC236}">
                <a16:creationId xmlns:a16="http://schemas.microsoft.com/office/drawing/2014/main" id="{99BE4A8E-93BC-4942-98BB-7BD040EED6F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99" b="89920" l="9989" r="89955">
                        <a14:foregroundMark x1="43806" y1="4840" x2="72321" y2="5140"/>
                        <a14:foregroundMark x1="72321" y1="5140" x2="79102" y2="5090"/>
                        <a14:foregroundMark x1="79102" y1="5090" x2="72377" y2="1297"/>
                        <a14:foregroundMark x1="47321" y1="5140" x2="47935" y2="499"/>
                        <a14:foregroundMark x1="47377" y1="5988" x2="42941" y2="6138"/>
                        <a14:foregroundMark x1="44559" y1="6138" x2="42773" y2="6138"/>
                        <a14:foregroundMark x1="44810" y1="6886" x2="43108" y2="7036"/>
                        <a14:backgroundMark x1="86775" y1="12874" x2="67746" y2="51846"/>
                        <a14:backgroundMark x1="67746" y1="51846" x2="62193" y2="43313"/>
                        <a14:backgroundMark x1="62193" y1="43313" x2="58036" y2="32385"/>
                        <a14:backgroundMark x1="58036" y1="32385" x2="80441" y2="14072"/>
                        <a14:backgroundMark x1="80441" y1="14072" x2="76563" y2="26497"/>
                        <a14:backgroundMark x1="76563" y1="26497" x2="71261" y2="35828"/>
                        <a14:backgroundMark x1="71261" y1="35828" x2="65095" y2="33283"/>
                        <a14:backgroundMark x1="65095" y1="33283" x2="60631" y2="17764"/>
                      </a14:backgroundRemoval>
                    </a14:imgEffect>
                  </a14:imgLayer>
                </a14:imgProps>
              </a:ext>
            </a:extLst>
          </a:blip>
          <a:stretch>
            <a:fillRect/>
          </a:stretch>
        </p:blipFill>
        <p:spPr>
          <a:xfrm>
            <a:off x="3425780" y="0"/>
            <a:ext cx="7018165" cy="3924219"/>
          </a:xfrm>
          <a:prstGeom prst="rect">
            <a:avLst/>
          </a:prstGeom>
        </p:spPr>
      </p:pic>
      <p:grpSp>
        <p:nvGrpSpPr>
          <p:cNvPr id="14" name="Group 13">
            <a:extLst>
              <a:ext uri="{FF2B5EF4-FFF2-40B4-BE49-F238E27FC236}">
                <a16:creationId xmlns:a16="http://schemas.microsoft.com/office/drawing/2014/main" id="{FBCFE9EF-0D38-C544-A450-6CE8A97270B3}"/>
              </a:ext>
            </a:extLst>
          </p:cNvPr>
          <p:cNvGrpSpPr/>
          <p:nvPr/>
        </p:nvGrpSpPr>
        <p:grpSpPr>
          <a:xfrm>
            <a:off x="161426" y="6450904"/>
            <a:ext cx="1711215" cy="291684"/>
            <a:chOff x="280423" y="6469826"/>
            <a:chExt cx="1443097" cy="247710"/>
          </a:xfrm>
        </p:grpSpPr>
        <p:pic>
          <p:nvPicPr>
            <p:cNvPr id="11" name="Picture 10">
              <a:extLst>
                <a:ext uri="{FF2B5EF4-FFF2-40B4-BE49-F238E27FC236}">
                  <a16:creationId xmlns:a16="http://schemas.microsoft.com/office/drawing/2014/main" id="{DFA30D9D-CD6A-F240-95FB-ADC1BFFCBE8A}"/>
                </a:ext>
              </a:extLst>
            </p:cNvPr>
            <p:cNvPicPr>
              <a:picLocks noChangeAspect="1"/>
            </p:cNvPicPr>
            <p:nvPr/>
          </p:nvPicPr>
          <p:blipFill>
            <a:blip r:embed="rId8">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12" name="Picture 11">
              <a:extLst>
                <a:ext uri="{FF2B5EF4-FFF2-40B4-BE49-F238E27FC236}">
                  <a16:creationId xmlns:a16="http://schemas.microsoft.com/office/drawing/2014/main" id="{3D360C9D-A982-1E46-A3F0-660D33D113A2}"/>
                </a:ext>
              </a:extLst>
            </p:cNvPr>
            <p:cNvPicPr>
              <a:picLocks noChangeAspect="1"/>
            </p:cNvPicPr>
            <p:nvPr/>
          </p:nvPicPr>
          <p:blipFill>
            <a:blip r:embed="rId10"/>
            <a:stretch>
              <a:fillRect/>
            </a:stretch>
          </p:blipFill>
          <p:spPr>
            <a:xfrm>
              <a:off x="280423" y="6469826"/>
              <a:ext cx="187423" cy="233946"/>
            </a:xfrm>
            <a:prstGeom prst="rect">
              <a:avLst/>
            </a:prstGeom>
          </p:spPr>
        </p:pic>
        <p:pic>
          <p:nvPicPr>
            <p:cNvPr id="13" name="Picture 12">
              <a:extLst>
                <a:ext uri="{FF2B5EF4-FFF2-40B4-BE49-F238E27FC236}">
                  <a16:creationId xmlns:a16="http://schemas.microsoft.com/office/drawing/2014/main" id="{D3D344CF-E3D0-4B42-A8C5-226F71C6FA1F}"/>
                </a:ext>
              </a:extLst>
            </p:cNvPr>
            <p:cNvPicPr>
              <a:picLocks noChangeAspect="1"/>
            </p:cNvPicPr>
            <p:nvPr/>
          </p:nvPicPr>
          <p:blipFill rotWithShape="1">
            <a:blip r:embed="rId11">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19" name="TextBox 18">
            <a:extLst>
              <a:ext uri="{FF2B5EF4-FFF2-40B4-BE49-F238E27FC236}">
                <a16:creationId xmlns:a16="http://schemas.microsoft.com/office/drawing/2014/main" id="{A46B14DD-81ED-084A-B50B-6752C4EDA561}"/>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20" name="Title 4">
            <a:extLst>
              <a:ext uri="{FF2B5EF4-FFF2-40B4-BE49-F238E27FC236}">
                <a16:creationId xmlns:a16="http://schemas.microsoft.com/office/drawing/2014/main" id="{8EDB12B9-50B9-7142-80D9-9A591EC4BC07}"/>
              </a:ext>
            </a:extLst>
          </p:cNvPr>
          <p:cNvSpPr txBox="1">
            <a:spLocks/>
          </p:cNvSpPr>
          <p:nvPr/>
        </p:nvSpPr>
        <p:spPr>
          <a:xfrm>
            <a:off x="914400" y="3119564"/>
            <a:ext cx="10363200" cy="13620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bg1"/>
                </a:solidFill>
              </a:rPr>
              <a:t>IT17009614 - A.M.I.S </a:t>
            </a:r>
            <a:r>
              <a:rPr lang="en-US" sz="4000" dirty="0" err="1">
                <a:solidFill>
                  <a:schemeClr val="bg1"/>
                </a:solidFill>
              </a:rPr>
              <a:t>Abeykoon</a:t>
            </a:r>
            <a:endParaRPr lang="en-US" sz="4000" dirty="0">
              <a:solidFill>
                <a:schemeClr val="bg1"/>
              </a:solidFill>
            </a:endParaRPr>
          </a:p>
        </p:txBody>
      </p:sp>
      <p:sp>
        <p:nvSpPr>
          <p:cNvPr id="21" name="Text Placeholder 5">
            <a:extLst>
              <a:ext uri="{FF2B5EF4-FFF2-40B4-BE49-F238E27FC236}">
                <a16:creationId xmlns:a16="http://schemas.microsoft.com/office/drawing/2014/main" id="{FE9A7697-2068-D84D-8E09-2477F1127566}"/>
              </a:ext>
            </a:extLst>
          </p:cNvPr>
          <p:cNvSpPr txBox="1">
            <a:spLocks/>
          </p:cNvSpPr>
          <p:nvPr/>
        </p:nvSpPr>
        <p:spPr>
          <a:xfrm>
            <a:off x="462886" y="4716178"/>
            <a:ext cx="10363200" cy="15001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85000"/>
                  </a:schemeClr>
                </a:solidFill>
              </a:rPr>
              <a:t>Bachelor of Science (Hons) Degree in Information Technology Specialized in Cyber Security</a:t>
            </a:r>
          </a:p>
        </p:txBody>
      </p:sp>
      <p:sp>
        <p:nvSpPr>
          <p:cNvPr id="23" name="Rectangle 22">
            <a:extLst>
              <a:ext uri="{FF2B5EF4-FFF2-40B4-BE49-F238E27FC236}">
                <a16:creationId xmlns:a16="http://schemas.microsoft.com/office/drawing/2014/main" id="{43A6B867-F730-434C-B1CB-2FF9A88D97E6}"/>
              </a:ext>
            </a:extLst>
          </p:cNvPr>
          <p:cNvSpPr/>
          <p:nvPr/>
        </p:nvSpPr>
        <p:spPr>
          <a:xfrm>
            <a:off x="9977434" y="226517"/>
            <a:ext cx="1981200" cy="2286001"/>
          </a:xfrm>
          <a:prstGeom prst="rect">
            <a:avLst/>
          </a:prstGeom>
          <a:blipFill dpi="0" rotWithShape="1">
            <a:blip r:embed="rId12"/>
            <a:srcRect/>
            <a:stretch>
              <a:fillRect l="-3000" t="-5000" r="-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icture containing sitting, drawing&#10;&#10;Description automatically generated">
            <a:extLst>
              <a:ext uri="{FF2B5EF4-FFF2-40B4-BE49-F238E27FC236}">
                <a16:creationId xmlns:a16="http://schemas.microsoft.com/office/drawing/2014/main" id="{75A89C40-0B87-8947-B7A3-27D118F1DB2B}"/>
              </a:ext>
            </a:extLst>
          </p:cNvPr>
          <p:cNvPicPr>
            <a:picLocks noChangeAspect="1"/>
          </p:cNvPicPr>
          <p:nvPr/>
        </p:nvPicPr>
        <p:blipFill>
          <a:blip r:embed="rId13"/>
          <a:stretch>
            <a:fillRect/>
          </a:stretch>
        </p:blipFill>
        <p:spPr>
          <a:xfrm>
            <a:off x="596900" y="1962524"/>
            <a:ext cx="5499100" cy="2283020"/>
          </a:xfrm>
          <a:prstGeom prst="rect">
            <a:avLst/>
          </a:prstGeom>
        </p:spPr>
      </p:pic>
      <p:sp>
        <p:nvSpPr>
          <p:cNvPr id="16" name="Title 4">
            <a:extLst>
              <a:ext uri="{FF2B5EF4-FFF2-40B4-BE49-F238E27FC236}">
                <a16:creationId xmlns:a16="http://schemas.microsoft.com/office/drawing/2014/main" id="{2FE9F2A5-FFDF-1E40-A75D-77E946FB1444}"/>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IT17009614 - A.M.I.S </a:t>
            </a:r>
            <a:r>
              <a:rPr lang="en-US" sz="1800" dirty="0" err="1">
                <a:solidFill>
                  <a:schemeClr val="bg1"/>
                </a:solidFill>
                <a:latin typeface="+mn-lt"/>
              </a:rPr>
              <a:t>Abeykoon</a:t>
            </a:r>
            <a:r>
              <a:rPr lang="en-US" sz="1800" dirty="0">
                <a:solidFill>
                  <a:schemeClr val="bg1"/>
                </a:solidFill>
                <a:latin typeface="+mn-lt"/>
              </a:rPr>
              <a:t>	2020-086</a:t>
            </a:r>
          </a:p>
        </p:txBody>
      </p:sp>
      <p:sp>
        <p:nvSpPr>
          <p:cNvPr id="24" name="TextBox 23">
            <a:extLst>
              <a:ext uri="{FF2B5EF4-FFF2-40B4-BE49-F238E27FC236}">
                <a16:creationId xmlns:a16="http://schemas.microsoft.com/office/drawing/2014/main" id="{5F14FB7C-AC34-D04D-A2AC-74CBCAFB21F2}"/>
              </a:ext>
            </a:extLst>
          </p:cNvPr>
          <p:cNvSpPr txBox="1"/>
          <p:nvPr/>
        </p:nvSpPr>
        <p:spPr>
          <a:xfrm>
            <a:off x="11653112" y="6315074"/>
            <a:ext cx="305522" cy="369332"/>
          </a:xfrm>
          <a:prstGeom prst="rect">
            <a:avLst/>
          </a:prstGeom>
          <a:noFill/>
        </p:spPr>
        <p:txBody>
          <a:bodyPr wrap="square" rtlCol="0">
            <a:spAutoFit/>
          </a:bodyPr>
          <a:lstStyle/>
          <a:p>
            <a:fld id="{0157B697-1F80-9145-A1F3-0BC7F2058E48}" type="slidenum">
              <a:rPr lang="en-US" smtClean="0">
                <a:solidFill>
                  <a:schemeClr val="bg1"/>
                </a:solidFill>
              </a:rPr>
              <a:t>6</a:t>
            </a:fld>
            <a:endParaRPr lang="en-US" dirty="0">
              <a:solidFill>
                <a:schemeClr val="bg1"/>
              </a:solidFill>
            </a:endParaRPr>
          </a:p>
        </p:txBody>
      </p:sp>
    </p:spTree>
    <p:extLst>
      <p:ext uri="{BB962C8B-B14F-4D97-AF65-F5344CB8AC3E}">
        <p14:creationId xmlns:p14="http://schemas.microsoft.com/office/powerpoint/2010/main" val="96106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0" name="Title 4">
            <a:extLst>
              <a:ext uri="{FF2B5EF4-FFF2-40B4-BE49-F238E27FC236}">
                <a16:creationId xmlns:a16="http://schemas.microsoft.com/office/drawing/2014/main" id="{27B5BCF2-53C8-6A45-A687-41D2BBEF4467}"/>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IT17009614 - A.M.I.S </a:t>
            </a:r>
            <a:r>
              <a:rPr lang="en-US" sz="1800" dirty="0" err="1">
                <a:solidFill>
                  <a:schemeClr val="bg1"/>
                </a:solidFill>
                <a:latin typeface="+mn-lt"/>
              </a:rPr>
              <a:t>Abeykoon</a:t>
            </a:r>
            <a:r>
              <a:rPr lang="en-US" sz="1800" dirty="0">
                <a:solidFill>
                  <a:schemeClr val="bg1"/>
                </a:solidFill>
                <a:latin typeface="+mn-lt"/>
              </a:rPr>
              <a:t>	2020-086</a:t>
            </a: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8" y="414939"/>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3200" dirty="0">
                <a:solidFill>
                  <a:schemeClr val="bg1"/>
                </a:solidFill>
                <a:latin typeface="LEMON MILK" pitchFamily="2" charset="77"/>
              </a:rPr>
              <a:t>BACKGROUND/RESEARCH GAP</a:t>
            </a:r>
          </a:p>
        </p:txBody>
      </p:sp>
      <p:pic>
        <p:nvPicPr>
          <p:cNvPr id="12" name="Picture 11">
            <a:extLst>
              <a:ext uri="{FF2B5EF4-FFF2-40B4-BE49-F238E27FC236}">
                <a16:creationId xmlns:a16="http://schemas.microsoft.com/office/drawing/2014/main" id="{29633F9A-DE5D-AB42-A86C-2072F3FB78AF}"/>
              </a:ext>
            </a:extLst>
          </p:cNvPr>
          <p:cNvPicPr>
            <a:picLocks noChangeAspect="1"/>
          </p:cNvPicPr>
          <p:nvPr/>
        </p:nvPicPr>
        <p:blipFill>
          <a:blip r:embed="rId6"/>
          <a:stretch>
            <a:fillRect/>
          </a:stretch>
        </p:blipFill>
        <p:spPr>
          <a:xfrm>
            <a:off x="9766592" y="170418"/>
            <a:ext cx="2660469" cy="1662793"/>
          </a:xfrm>
          <a:prstGeom prst="rect">
            <a:avLst/>
          </a:prstGeom>
        </p:spPr>
      </p:pic>
      <p:sp>
        <p:nvSpPr>
          <p:cNvPr id="15" name="TextBox 14">
            <a:extLst>
              <a:ext uri="{FF2B5EF4-FFF2-40B4-BE49-F238E27FC236}">
                <a16:creationId xmlns:a16="http://schemas.microsoft.com/office/drawing/2014/main" id="{1C0D03DE-48C5-5541-8205-BA6322EEB81A}"/>
              </a:ext>
            </a:extLst>
          </p:cNvPr>
          <p:cNvSpPr txBox="1"/>
          <p:nvPr/>
        </p:nvSpPr>
        <p:spPr>
          <a:xfrm>
            <a:off x="11653112" y="6315074"/>
            <a:ext cx="305522" cy="369332"/>
          </a:xfrm>
          <a:prstGeom prst="rect">
            <a:avLst/>
          </a:prstGeom>
          <a:noFill/>
        </p:spPr>
        <p:txBody>
          <a:bodyPr wrap="square" rtlCol="0">
            <a:spAutoFit/>
          </a:bodyPr>
          <a:lstStyle/>
          <a:p>
            <a:fld id="{0157B697-1F80-9145-A1F3-0BC7F2058E48}" type="slidenum">
              <a:rPr lang="en-US" smtClean="0">
                <a:solidFill>
                  <a:schemeClr val="bg1"/>
                </a:solidFill>
              </a:rPr>
              <a:t>7</a:t>
            </a:fld>
            <a:endParaRPr lang="en-US" dirty="0">
              <a:solidFill>
                <a:schemeClr val="bg1"/>
              </a:solidFill>
            </a:endParaRPr>
          </a:p>
        </p:txBody>
      </p:sp>
      <p:sp>
        <p:nvSpPr>
          <p:cNvPr id="16" name="Rectangle 15">
            <a:extLst>
              <a:ext uri="{FF2B5EF4-FFF2-40B4-BE49-F238E27FC236}">
                <a16:creationId xmlns:a16="http://schemas.microsoft.com/office/drawing/2014/main" id="{83E1ADDB-C940-294A-A111-36049E170BB7}"/>
              </a:ext>
            </a:extLst>
          </p:cNvPr>
          <p:cNvSpPr/>
          <p:nvPr/>
        </p:nvSpPr>
        <p:spPr>
          <a:xfrm>
            <a:off x="930195" y="1690062"/>
            <a:ext cx="9099106" cy="4093428"/>
          </a:xfrm>
          <a:prstGeom prst="rect">
            <a:avLst/>
          </a:prstGeom>
        </p:spPr>
        <p:txBody>
          <a:bodyPr wrap="square">
            <a:spAutoFit/>
          </a:bodyPr>
          <a:lstStyle/>
          <a:p>
            <a:pPr marL="285750" indent="-285750">
              <a:buFont typeface="Arial" panose="020B0604020202020204" pitchFamily="34" charset="0"/>
              <a:buChar char="•"/>
            </a:pPr>
            <a:r>
              <a:rPr lang="en-US" sz="2000" dirty="0">
                <a:solidFill>
                  <a:schemeClr val="bg1"/>
                </a:solidFill>
              </a:rPr>
              <a:t>The large number of insecure IoT devices with high computation power make them an easy  and attractive target [1].</a:t>
            </a:r>
          </a:p>
          <a:p>
            <a:pPr marL="285750" indent="-285750">
              <a:buFont typeface="Arial" panose="020B0604020202020204" pitchFamily="34" charset="0"/>
              <a:buChar char="•"/>
            </a:pPr>
            <a:r>
              <a:rPr lang="en-US" sz="2000" dirty="0" err="1">
                <a:solidFill>
                  <a:schemeClr val="bg1"/>
                </a:solidFill>
              </a:rPr>
              <a:t>Mirai</a:t>
            </a:r>
            <a:r>
              <a:rPr lang="en-US" sz="2000" dirty="0">
                <a:solidFill>
                  <a:schemeClr val="bg1"/>
                </a:solidFill>
              </a:rPr>
              <a:t> and </a:t>
            </a:r>
            <a:r>
              <a:rPr lang="en-US" sz="2000" dirty="0" err="1">
                <a:solidFill>
                  <a:schemeClr val="bg1"/>
                </a:solidFill>
              </a:rPr>
              <a:t>Bashlite</a:t>
            </a:r>
            <a:r>
              <a:rPr lang="en-US" sz="2000" dirty="0">
                <a:solidFill>
                  <a:schemeClr val="bg1"/>
                </a:solidFill>
              </a:rPr>
              <a:t> is the common botnets among major IOT attacks.</a:t>
            </a:r>
          </a:p>
          <a:p>
            <a:pPr marL="285750" indent="-285750">
              <a:buFont typeface="Arial" panose="020B0604020202020204" pitchFamily="34" charset="0"/>
              <a:buChar char="•"/>
            </a:pPr>
            <a:r>
              <a:rPr lang="en-US" sz="2000" dirty="0">
                <a:solidFill>
                  <a:schemeClr val="bg1"/>
                </a:solidFill>
              </a:rPr>
              <a:t>Bots can automatically scan entire network ranges and propagate themselves using known vulnerabilities [2].</a:t>
            </a:r>
          </a:p>
          <a:p>
            <a:pPr marL="285750" indent="-285750">
              <a:buFont typeface="Arial" panose="020B0604020202020204" pitchFamily="34" charset="0"/>
              <a:buChar char="•"/>
            </a:pPr>
            <a:r>
              <a:rPr lang="en-US" sz="2000" dirty="0">
                <a:solidFill>
                  <a:schemeClr val="bg1"/>
                </a:solidFill>
              </a:rPr>
              <a:t>Botnets typically establish communication with one or more remote servers that hackers use to retrieve private information [2].</a:t>
            </a:r>
          </a:p>
          <a:p>
            <a:pPr marL="285750" indent="-285750">
              <a:buFont typeface="Arial" panose="020B0604020202020204" pitchFamily="34" charset="0"/>
              <a:buChar char="•"/>
            </a:pPr>
            <a:r>
              <a:rPr lang="en-US" sz="2000" dirty="0">
                <a:solidFill>
                  <a:schemeClr val="bg1"/>
                </a:solidFill>
              </a:rPr>
              <a:t>The challenge is to implement a mechanism to prevent network layer-based vulnerabilities.</a:t>
            </a:r>
          </a:p>
          <a:p>
            <a:pPr marL="285750" indent="-285750">
              <a:buFont typeface="Arial" panose="020B0604020202020204" pitchFamily="34" charset="0"/>
              <a:buChar char="•"/>
            </a:pPr>
            <a:r>
              <a:rPr lang="en-US" sz="2000" dirty="0">
                <a:solidFill>
                  <a:schemeClr val="bg1"/>
                </a:solidFill>
              </a:rPr>
              <a:t>Addressing this challenge will require scalable security solution optimized for the IoT ecosystem.</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228302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0" name="Title 4">
            <a:extLst>
              <a:ext uri="{FF2B5EF4-FFF2-40B4-BE49-F238E27FC236}">
                <a16:creationId xmlns:a16="http://schemas.microsoft.com/office/drawing/2014/main" id="{27B5BCF2-53C8-6A45-A687-41D2BBEF4467}"/>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IT17009614 - A.M.I.S </a:t>
            </a:r>
            <a:r>
              <a:rPr lang="en-US" sz="1800" dirty="0" err="1">
                <a:solidFill>
                  <a:schemeClr val="bg1"/>
                </a:solidFill>
                <a:latin typeface="+mn-lt"/>
              </a:rPr>
              <a:t>Abeykoon</a:t>
            </a:r>
            <a:r>
              <a:rPr lang="en-US" sz="1800" dirty="0">
                <a:solidFill>
                  <a:schemeClr val="bg1"/>
                </a:solidFill>
                <a:latin typeface="+mn-lt"/>
              </a:rPr>
              <a:t>	2020-086</a:t>
            </a: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8" y="414939"/>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3200" dirty="0">
                <a:solidFill>
                  <a:schemeClr val="bg1"/>
                </a:solidFill>
                <a:latin typeface="LEMON MILK" pitchFamily="2" charset="77"/>
              </a:rPr>
              <a:t>RESEARCH PROBLEM</a:t>
            </a:r>
          </a:p>
        </p:txBody>
      </p:sp>
      <p:pic>
        <p:nvPicPr>
          <p:cNvPr id="3" name="Picture 2" descr="A picture containing clock&#10;&#10;Description automatically generated">
            <a:extLst>
              <a:ext uri="{FF2B5EF4-FFF2-40B4-BE49-F238E27FC236}">
                <a16:creationId xmlns:a16="http://schemas.microsoft.com/office/drawing/2014/main" id="{185E0CCE-6F0D-F04C-BA3A-20A302FE9260}"/>
              </a:ext>
            </a:extLst>
          </p:cNvPr>
          <p:cNvPicPr>
            <a:picLocks noChangeAspect="1"/>
          </p:cNvPicPr>
          <p:nvPr/>
        </p:nvPicPr>
        <p:blipFill>
          <a:blip r:embed="rId6"/>
          <a:stretch>
            <a:fillRect/>
          </a:stretch>
        </p:blipFill>
        <p:spPr>
          <a:xfrm>
            <a:off x="10609449" y="0"/>
            <a:ext cx="1880511" cy="1854926"/>
          </a:xfrm>
          <a:prstGeom prst="rect">
            <a:avLst/>
          </a:prstGeom>
        </p:spPr>
      </p:pic>
      <p:sp>
        <p:nvSpPr>
          <p:cNvPr id="16" name="TextBox 15">
            <a:extLst>
              <a:ext uri="{FF2B5EF4-FFF2-40B4-BE49-F238E27FC236}">
                <a16:creationId xmlns:a16="http://schemas.microsoft.com/office/drawing/2014/main" id="{FFBFAD52-AAE6-B444-A824-A70DA2E60DE8}"/>
              </a:ext>
            </a:extLst>
          </p:cNvPr>
          <p:cNvSpPr txBox="1"/>
          <p:nvPr/>
        </p:nvSpPr>
        <p:spPr>
          <a:xfrm>
            <a:off x="11653112" y="6315074"/>
            <a:ext cx="305522" cy="369332"/>
          </a:xfrm>
          <a:prstGeom prst="rect">
            <a:avLst/>
          </a:prstGeom>
          <a:noFill/>
        </p:spPr>
        <p:txBody>
          <a:bodyPr wrap="square" rtlCol="0">
            <a:spAutoFit/>
          </a:bodyPr>
          <a:lstStyle/>
          <a:p>
            <a:fld id="{0157B697-1F80-9145-A1F3-0BC7F2058E48}" type="slidenum">
              <a:rPr lang="en-US" smtClean="0">
                <a:solidFill>
                  <a:schemeClr val="bg1"/>
                </a:solidFill>
              </a:rPr>
              <a:t>8</a:t>
            </a:fld>
            <a:endParaRPr lang="en-US" dirty="0">
              <a:solidFill>
                <a:schemeClr val="bg1"/>
              </a:solidFill>
            </a:endParaRPr>
          </a:p>
        </p:txBody>
      </p:sp>
      <p:sp>
        <p:nvSpPr>
          <p:cNvPr id="8" name="Rectangle 7">
            <a:extLst>
              <a:ext uri="{FF2B5EF4-FFF2-40B4-BE49-F238E27FC236}">
                <a16:creationId xmlns:a16="http://schemas.microsoft.com/office/drawing/2014/main" id="{FF189F80-8B40-4096-8DAA-AD4701810221}"/>
              </a:ext>
            </a:extLst>
          </p:cNvPr>
          <p:cNvSpPr/>
          <p:nvPr/>
        </p:nvSpPr>
        <p:spPr>
          <a:xfrm>
            <a:off x="793051" y="2951946"/>
            <a:ext cx="10605898" cy="954107"/>
          </a:xfrm>
          <a:prstGeom prst="rect">
            <a:avLst/>
          </a:prstGeom>
        </p:spPr>
        <p:txBody>
          <a:bodyPr wrap="square">
            <a:spAutoFit/>
          </a:bodyPr>
          <a:lstStyle/>
          <a:p>
            <a:pPr algn="ctr"/>
            <a:r>
              <a:rPr lang="en-US" sz="2800" dirty="0">
                <a:solidFill>
                  <a:schemeClr val="bg1"/>
                </a:solidFill>
              </a:rPr>
              <a:t>How to mitigate botnet attacks and create a secure connection between the internet and ensure that IoT devices not exploit as zombies.</a:t>
            </a:r>
            <a:endParaRPr lang="en-GB" sz="2800" dirty="0">
              <a:solidFill>
                <a:schemeClr val="bg1"/>
              </a:solidFill>
            </a:endParaRPr>
          </a:p>
        </p:txBody>
      </p:sp>
    </p:spTree>
    <p:extLst>
      <p:ext uri="{BB962C8B-B14F-4D97-AF65-F5344CB8AC3E}">
        <p14:creationId xmlns:p14="http://schemas.microsoft.com/office/powerpoint/2010/main" val="96681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000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BA431B-3E2B-9848-967E-39FA165A8E8C}"/>
              </a:ext>
            </a:extLst>
          </p:cNvPr>
          <p:cNvGrpSpPr/>
          <p:nvPr/>
        </p:nvGrpSpPr>
        <p:grpSpPr>
          <a:xfrm>
            <a:off x="161426" y="6450904"/>
            <a:ext cx="1711215" cy="291684"/>
            <a:chOff x="280423" y="6469826"/>
            <a:chExt cx="1443097" cy="247710"/>
          </a:xfrm>
        </p:grpSpPr>
        <p:pic>
          <p:nvPicPr>
            <p:cNvPr id="5" name="Picture 4">
              <a:extLst>
                <a:ext uri="{FF2B5EF4-FFF2-40B4-BE49-F238E27FC236}">
                  <a16:creationId xmlns:a16="http://schemas.microsoft.com/office/drawing/2014/main" id="{87C64F9B-F474-374A-93B7-7184F945BF66}"/>
                </a:ext>
              </a:extLst>
            </p:cNvPr>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08508" y="6567773"/>
              <a:ext cx="1215012" cy="149763"/>
            </a:xfrm>
            <a:prstGeom prst="rect">
              <a:avLst/>
            </a:prstGeom>
          </p:spPr>
        </p:pic>
        <p:pic>
          <p:nvPicPr>
            <p:cNvPr id="6" name="Picture 5">
              <a:extLst>
                <a:ext uri="{FF2B5EF4-FFF2-40B4-BE49-F238E27FC236}">
                  <a16:creationId xmlns:a16="http://schemas.microsoft.com/office/drawing/2014/main" id="{61541104-8716-E64C-BA7D-494A7A1F800C}"/>
                </a:ext>
              </a:extLst>
            </p:cNvPr>
            <p:cNvPicPr>
              <a:picLocks noChangeAspect="1"/>
            </p:cNvPicPr>
            <p:nvPr/>
          </p:nvPicPr>
          <p:blipFill>
            <a:blip r:embed="rId4"/>
            <a:stretch>
              <a:fillRect/>
            </a:stretch>
          </p:blipFill>
          <p:spPr>
            <a:xfrm>
              <a:off x="280423" y="6469826"/>
              <a:ext cx="187423" cy="233946"/>
            </a:xfrm>
            <a:prstGeom prst="rect">
              <a:avLst/>
            </a:prstGeom>
          </p:spPr>
        </p:pic>
        <p:pic>
          <p:nvPicPr>
            <p:cNvPr id="7" name="Picture 6">
              <a:extLst>
                <a:ext uri="{FF2B5EF4-FFF2-40B4-BE49-F238E27FC236}">
                  <a16:creationId xmlns:a16="http://schemas.microsoft.com/office/drawing/2014/main" id="{BB2C5BE2-82D5-BE49-B1C3-C201CF52FBF4}"/>
                </a:ext>
              </a:extLst>
            </p:cNvPr>
            <p:cNvPicPr>
              <a:picLocks noChangeAspect="1"/>
            </p:cNvPicPr>
            <p:nvPr/>
          </p:nvPicPr>
          <p:blipFill rotWithShape="1">
            <a:blip r:embed="rId5">
              <a:duotone>
                <a:schemeClr val="accent1">
                  <a:shade val="45000"/>
                  <a:satMod val="135000"/>
                </a:schemeClr>
                <a:prstClr val="white"/>
              </a:duotone>
            </a:blip>
            <a:srcRect l="24246" b="26617"/>
            <a:stretch/>
          </p:blipFill>
          <p:spPr>
            <a:xfrm>
              <a:off x="514398" y="6469826"/>
              <a:ext cx="300808" cy="97947"/>
            </a:xfrm>
            <a:prstGeom prst="rect">
              <a:avLst/>
            </a:prstGeom>
          </p:spPr>
        </p:pic>
      </p:grpSp>
      <p:sp>
        <p:nvSpPr>
          <p:cNvPr id="9" name="TextBox 8">
            <a:extLst>
              <a:ext uri="{FF2B5EF4-FFF2-40B4-BE49-F238E27FC236}">
                <a16:creationId xmlns:a16="http://schemas.microsoft.com/office/drawing/2014/main" id="{2451EBAE-9627-FA43-9D20-5CFBAB519650}"/>
              </a:ext>
            </a:extLst>
          </p:cNvPr>
          <p:cNvSpPr txBox="1"/>
          <p:nvPr/>
        </p:nvSpPr>
        <p:spPr>
          <a:xfrm>
            <a:off x="9914238" y="6318250"/>
            <a:ext cx="1182589" cy="369332"/>
          </a:xfrm>
          <a:prstGeom prst="rect">
            <a:avLst/>
          </a:prstGeom>
          <a:noFill/>
        </p:spPr>
        <p:txBody>
          <a:bodyPr wrap="square" rtlCol="0">
            <a:spAutoFit/>
          </a:bodyPr>
          <a:lstStyle/>
          <a:p>
            <a:fld id="{2430BACC-E4F4-6943-806C-256EDFF3A5F4}" type="datetime1">
              <a:rPr lang="en-US" smtClean="0">
                <a:solidFill>
                  <a:schemeClr val="bg1"/>
                </a:solidFill>
              </a:rPr>
              <a:t>10/7/2020</a:t>
            </a:fld>
            <a:endParaRPr lang="en-US" dirty="0">
              <a:solidFill>
                <a:schemeClr val="bg1"/>
              </a:solidFill>
            </a:endParaRPr>
          </a:p>
        </p:txBody>
      </p:sp>
      <p:sp>
        <p:nvSpPr>
          <p:cNvPr id="10" name="Title 4">
            <a:extLst>
              <a:ext uri="{FF2B5EF4-FFF2-40B4-BE49-F238E27FC236}">
                <a16:creationId xmlns:a16="http://schemas.microsoft.com/office/drawing/2014/main" id="{27B5BCF2-53C8-6A45-A687-41D2BBEF4467}"/>
              </a:ext>
            </a:extLst>
          </p:cNvPr>
          <p:cNvSpPr txBox="1">
            <a:spLocks/>
          </p:cNvSpPr>
          <p:nvPr/>
        </p:nvSpPr>
        <p:spPr>
          <a:xfrm>
            <a:off x="2277762" y="6302094"/>
            <a:ext cx="10363200" cy="381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latin typeface="+mn-lt"/>
              </a:rPr>
              <a:t>IT17009614 - A.M.I.S </a:t>
            </a:r>
            <a:r>
              <a:rPr lang="en-US" sz="1800" dirty="0" err="1">
                <a:solidFill>
                  <a:schemeClr val="bg1"/>
                </a:solidFill>
                <a:latin typeface="+mn-lt"/>
              </a:rPr>
              <a:t>Abeykoon</a:t>
            </a:r>
            <a:r>
              <a:rPr lang="en-US" sz="1800" dirty="0">
                <a:solidFill>
                  <a:schemeClr val="bg1"/>
                </a:solidFill>
                <a:latin typeface="+mn-lt"/>
              </a:rPr>
              <a:t>	2020-086</a:t>
            </a:r>
          </a:p>
        </p:txBody>
      </p:sp>
      <p:sp>
        <p:nvSpPr>
          <p:cNvPr id="11" name="Google Shape;378;p14">
            <a:extLst>
              <a:ext uri="{FF2B5EF4-FFF2-40B4-BE49-F238E27FC236}">
                <a16:creationId xmlns:a16="http://schemas.microsoft.com/office/drawing/2014/main" id="{F0F45664-3AA3-1348-81D4-BABBCD3C5EC1}"/>
              </a:ext>
            </a:extLst>
          </p:cNvPr>
          <p:cNvSpPr txBox="1">
            <a:spLocks noGrp="1"/>
          </p:cNvSpPr>
          <p:nvPr>
            <p:ph type="title"/>
          </p:nvPr>
        </p:nvSpPr>
        <p:spPr>
          <a:xfrm>
            <a:off x="795567" y="414939"/>
            <a:ext cx="6924581"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3200" dirty="0">
                <a:solidFill>
                  <a:schemeClr val="bg1"/>
                </a:solidFill>
                <a:latin typeface="LEMON MILK" pitchFamily="2" charset="77"/>
              </a:rPr>
              <a:t>SPECIFIC AND SUB OBJECTIVES</a:t>
            </a:r>
          </a:p>
        </p:txBody>
      </p:sp>
      <p:pic>
        <p:nvPicPr>
          <p:cNvPr id="12" name="Picture 11">
            <a:extLst>
              <a:ext uri="{FF2B5EF4-FFF2-40B4-BE49-F238E27FC236}">
                <a16:creationId xmlns:a16="http://schemas.microsoft.com/office/drawing/2014/main" id="{1362EF94-C0D8-B848-A1DC-C63A0729C8F1}"/>
              </a:ext>
            </a:extLst>
          </p:cNvPr>
          <p:cNvPicPr>
            <a:picLocks noChangeAspect="1"/>
          </p:cNvPicPr>
          <p:nvPr/>
        </p:nvPicPr>
        <p:blipFill>
          <a:blip r:embed="rId6"/>
          <a:stretch>
            <a:fillRect/>
          </a:stretch>
        </p:blipFill>
        <p:spPr>
          <a:xfrm>
            <a:off x="10004219" y="110868"/>
            <a:ext cx="3117714" cy="1795542"/>
          </a:xfrm>
          <a:prstGeom prst="rect">
            <a:avLst/>
          </a:prstGeom>
        </p:spPr>
      </p:pic>
      <p:sp>
        <p:nvSpPr>
          <p:cNvPr id="15" name="TextBox 14">
            <a:extLst>
              <a:ext uri="{FF2B5EF4-FFF2-40B4-BE49-F238E27FC236}">
                <a16:creationId xmlns:a16="http://schemas.microsoft.com/office/drawing/2014/main" id="{B90A4A58-4308-8747-B5D3-A9BEC1F259BA}"/>
              </a:ext>
            </a:extLst>
          </p:cNvPr>
          <p:cNvSpPr txBox="1"/>
          <p:nvPr/>
        </p:nvSpPr>
        <p:spPr>
          <a:xfrm>
            <a:off x="11653112" y="6315074"/>
            <a:ext cx="305522" cy="369332"/>
          </a:xfrm>
          <a:prstGeom prst="rect">
            <a:avLst/>
          </a:prstGeom>
          <a:noFill/>
        </p:spPr>
        <p:txBody>
          <a:bodyPr wrap="square" rtlCol="0">
            <a:spAutoFit/>
          </a:bodyPr>
          <a:lstStyle/>
          <a:p>
            <a:fld id="{0157B697-1F80-9145-A1F3-0BC7F2058E48}" type="slidenum">
              <a:rPr lang="en-US" smtClean="0">
                <a:solidFill>
                  <a:schemeClr val="bg1"/>
                </a:solidFill>
              </a:rPr>
              <a:t>9</a:t>
            </a:fld>
            <a:endParaRPr lang="en-US" dirty="0">
              <a:solidFill>
                <a:schemeClr val="bg1"/>
              </a:solidFill>
            </a:endParaRPr>
          </a:p>
        </p:txBody>
      </p:sp>
      <p:sp>
        <p:nvSpPr>
          <p:cNvPr id="16" name="Rectangle 15">
            <a:extLst>
              <a:ext uri="{FF2B5EF4-FFF2-40B4-BE49-F238E27FC236}">
                <a16:creationId xmlns:a16="http://schemas.microsoft.com/office/drawing/2014/main" id="{E79C214C-B4E2-E14E-8D56-721A6D2CEA6A}"/>
              </a:ext>
            </a:extLst>
          </p:cNvPr>
          <p:cNvSpPr/>
          <p:nvPr/>
        </p:nvSpPr>
        <p:spPr>
          <a:xfrm>
            <a:off x="1872641" y="1716779"/>
            <a:ext cx="7607054" cy="4154984"/>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bg1"/>
                </a:solidFill>
              </a:rPr>
              <a:t>Capture incoming packets</a:t>
            </a:r>
          </a:p>
          <a:p>
            <a:pPr marL="342900" indent="-342900">
              <a:buFont typeface="Arial" panose="020B0604020202020204" pitchFamily="34" charset="0"/>
              <a:buChar char="•"/>
            </a:pPr>
            <a:r>
              <a:rPr lang="en-US" sz="2200" dirty="0">
                <a:solidFill>
                  <a:schemeClr val="bg1"/>
                </a:solidFill>
              </a:rPr>
              <a:t>Extract features out of the packets</a:t>
            </a:r>
          </a:p>
          <a:p>
            <a:pPr marL="342900" indent="-342900">
              <a:buFont typeface="Arial" panose="020B0604020202020204" pitchFamily="34" charset="0"/>
              <a:buChar char="•"/>
            </a:pPr>
            <a:r>
              <a:rPr lang="en-US" sz="2200" dirty="0">
                <a:solidFill>
                  <a:schemeClr val="bg1"/>
                </a:solidFill>
              </a:rPr>
              <a:t>Map the extracted features for machine learning</a:t>
            </a:r>
          </a:p>
          <a:p>
            <a:pPr marL="342900" indent="-342900">
              <a:buFont typeface="Arial" panose="020B0604020202020204" pitchFamily="34" charset="0"/>
              <a:buChar char="•"/>
            </a:pPr>
            <a:r>
              <a:rPr lang="en-US" sz="2200" dirty="0">
                <a:solidFill>
                  <a:schemeClr val="bg1"/>
                </a:solidFill>
              </a:rPr>
              <a:t>Training &amp; Testing intrusion detection module using machine learning </a:t>
            </a:r>
          </a:p>
          <a:p>
            <a:pPr marL="342900" indent="-342900">
              <a:buFont typeface="Arial" panose="020B0604020202020204" pitchFamily="34" charset="0"/>
              <a:buChar char="•"/>
            </a:pPr>
            <a:r>
              <a:rPr lang="en-US" sz="2200" dirty="0">
                <a:solidFill>
                  <a:schemeClr val="bg1"/>
                </a:solidFill>
              </a:rPr>
              <a:t>Implement anomaly detection model</a:t>
            </a:r>
          </a:p>
          <a:p>
            <a:pPr marL="342900" indent="-342900">
              <a:buFont typeface="Arial" panose="020B0604020202020204" pitchFamily="34" charset="0"/>
              <a:buChar char="•"/>
            </a:pPr>
            <a:r>
              <a:rPr lang="en-US" sz="2200" dirty="0">
                <a:solidFill>
                  <a:schemeClr val="bg1"/>
                </a:solidFill>
              </a:rPr>
              <a:t>Implement network traffic monitoring system </a:t>
            </a:r>
          </a:p>
          <a:p>
            <a:pPr marL="342900" indent="-342900">
              <a:buFont typeface="Arial" panose="020B0604020202020204" pitchFamily="34" charset="0"/>
              <a:buChar char="•"/>
            </a:pPr>
            <a:endParaRPr lang="en-US" sz="2200" dirty="0">
              <a:solidFill>
                <a:schemeClr val="bg1"/>
              </a:solidFill>
            </a:endParaRPr>
          </a:p>
          <a:p>
            <a:pPr marL="342900" indent="-342900">
              <a:buFont typeface="Arial" panose="020B0604020202020204" pitchFamily="34" charset="0"/>
              <a:buChar char="•"/>
            </a:pPr>
            <a:endParaRPr lang="en-US" sz="2200" dirty="0">
              <a:solidFill>
                <a:schemeClr val="bg1"/>
              </a:solidFill>
            </a:endParaRPr>
          </a:p>
          <a:p>
            <a:pPr marL="342900" indent="-342900">
              <a:buFont typeface="Arial" panose="020B0604020202020204" pitchFamily="34" charset="0"/>
              <a:buChar char="•"/>
            </a:pPr>
            <a:endParaRPr lang="en-US" sz="2200" dirty="0">
              <a:solidFill>
                <a:schemeClr val="bg1"/>
              </a:solidFill>
            </a:endParaRPr>
          </a:p>
          <a:p>
            <a:pPr lvl="1"/>
            <a:endParaRPr lang="en-US" sz="2200" dirty="0">
              <a:solidFill>
                <a:schemeClr val="bg1"/>
              </a:solidFill>
            </a:endParaRPr>
          </a:p>
          <a:p>
            <a:pPr marL="742950" lvl="1" indent="-285750">
              <a:buFont typeface="Arial" panose="020B0604020202020204" pitchFamily="34" charset="0"/>
              <a:buChar char="•"/>
            </a:pPr>
            <a:endParaRPr lang="en-US" sz="2200" dirty="0">
              <a:solidFill>
                <a:schemeClr val="bg1"/>
              </a:solidFill>
            </a:endParaRPr>
          </a:p>
        </p:txBody>
      </p:sp>
    </p:spTree>
    <p:extLst>
      <p:ext uri="{BB962C8B-B14F-4D97-AF65-F5344CB8AC3E}">
        <p14:creationId xmlns:p14="http://schemas.microsoft.com/office/powerpoint/2010/main" val="151447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2145</Words>
  <Application>Microsoft Office PowerPoint</Application>
  <PresentationFormat>Widescreen</PresentationFormat>
  <Paragraphs>250</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Introduction</vt:lpstr>
      <vt:lpstr>PowerPoint Presentation</vt:lpstr>
      <vt:lpstr>PowerPoint Presentation</vt:lpstr>
      <vt:lpstr>PowerPoint Presentation</vt:lpstr>
      <vt:lpstr>PowerPoint Presentation</vt:lpstr>
      <vt:lpstr>BACKGROUND/RESEARCH GAP</vt:lpstr>
      <vt:lpstr>RESEARCH PROBLEM</vt:lpstr>
      <vt:lpstr>SPECIFIC AND SUB OBJECTIVES</vt:lpstr>
      <vt:lpstr>PowerPoint Presentation</vt:lpstr>
      <vt:lpstr>PowerPoint Presentation</vt:lpstr>
      <vt:lpstr>PowerPoint Presentation</vt:lpstr>
      <vt:lpstr>PowerPoint Presentation</vt:lpstr>
      <vt:lpstr>BACKGROUND/RESEARCH GAP</vt:lpstr>
      <vt:lpstr>RESEARCH PROBLEM</vt:lpstr>
      <vt:lpstr>SPECIFIC AND SUB OBJECTIVES</vt:lpstr>
      <vt:lpstr>PowerPoint Presentation</vt:lpstr>
      <vt:lpstr>PowerPoint Presentation</vt:lpstr>
      <vt:lpstr>PowerPoint Presentation</vt:lpstr>
      <vt:lpstr>PowerPoint Presentation</vt:lpstr>
      <vt:lpstr>BACKGROUND/RESEARCH GAP</vt:lpstr>
      <vt:lpstr>RESEARCH PROBLEM</vt:lpstr>
      <vt:lpstr>SPECIFIC AND SUB OBJECTIVES</vt:lpstr>
      <vt:lpstr>PowerPoint Presentation</vt:lpstr>
      <vt:lpstr>PowerPoint Presentation</vt:lpstr>
      <vt:lpstr>PowerPoint Presentation</vt:lpstr>
      <vt:lpstr>PowerPoint Presentation</vt:lpstr>
      <vt:lpstr>BACKGROUND/RESEARCH GAP</vt:lpstr>
      <vt:lpstr>RESEARCH PROBLEM</vt:lpstr>
      <vt:lpstr>SPECIFIC AND SUB OBJECTIVES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Atapattu A.M.S.P.B it17127356</dc:creator>
  <cp:lastModifiedBy>Chamath Samarasekara</cp:lastModifiedBy>
  <cp:revision>46</cp:revision>
  <dcterms:created xsi:type="dcterms:W3CDTF">2020-09-22T16:58:32Z</dcterms:created>
  <dcterms:modified xsi:type="dcterms:W3CDTF">2020-10-08T03:24:01Z</dcterms:modified>
</cp:coreProperties>
</file>